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sldIdLst>
    <p:sldId id="256" r:id="rId2"/>
    <p:sldId id="306" r:id="rId3"/>
    <p:sldId id="260" r:id="rId4"/>
    <p:sldId id="284" r:id="rId5"/>
    <p:sldId id="285" r:id="rId6"/>
    <p:sldId id="321" r:id="rId7"/>
    <p:sldId id="261" r:id="rId8"/>
    <p:sldId id="257" r:id="rId9"/>
    <p:sldId id="286" r:id="rId10"/>
    <p:sldId id="287" r:id="rId11"/>
    <p:sldId id="288" r:id="rId12"/>
    <p:sldId id="289" r:id="rId13"/>
    <p:sldId id="290" r:id="rId14"/>
    <p:sldId id="258" r:id="rId15"/>
    <p:sldId id="292" r:id="rId16"/>
    <p:sldId id="291" r:id="rId17"/>
    <p:sldId id="293" r:id="rId18"/>
    <p:sldId id="295" r:id="rId19"/>
    <p:sldId id="297" r:id="rId20"/>
    <p:sldId id="296" r:id="rId21"/>
    <p:sldId id="298" r:id="rId22"/>
    <p:sldId id="299" r:id="rId23"/>
    <p:sldId id="300" r:id="rId24"/>
    <p:sldId id="301" r:id="rId25"/>
    <p:sldId id="302" r:id="rId26"/>
    <p:sldId id="303" r:id="rId27"/>
    <p:sldId id="304" r:id="rId28"/>
    <p:sldId id="259" r:id="rId29"/>
    <p:sldId id="309" r:id="rId30"/>
    <p:sldId id="262" r:id="rId31"/>
    <p:sldId id="305" r:id="rId32"/>
    <p:sldId id="307" r:id="rId33"/>
    <p:sldId id="263" r:id="rId34"/>
    <p:sldId id="325" r:id="rId35"/>
    <p:sldId id="324" r:id="rId36"/>
    <p:sldId id="308" r:id="rId37"/>
    <p:sldId id="323" r:id="rId38"/>
    <p:sldId id="310" r:id="rId39"/>
    <p:sldId id="318" r:id="rId40"/>
    <p:sldId id="312" r:id="rId41"/>
    <p:sldId id="311" r:id="rId42"/>
    <p:sldId id="264" r:id="rId43"/>
    <p:sldId id="265" r:id="rId44"/>
    <p:sldId id="266" r:id="rId45"/>
    <p:sldId id="313" r:id="rId46"/>
    <p:sldId id="319" r:id="rId47"/>
    <p:sldId id="267" r:id="rId48"/>
    <p:sldId id="314" r:id="rId49"/>
    <p:sldId id="268" r:id="rId50"/>
    <p:sldId id="269" r:id="rId51"/>
    <p:sldId id="315" r:id="rId52"/>
    <p:sldId id="316" r:id="rId53"/>
    <p:sldId id="317" r:id="rId54"/>
    <p:sldId id="270" r:id="rId55"/>
    <p:sldId id="271" r:id="rId56"/>
    <p:sldId id="272" r:id="rId57"/>
    <p:sldId id="320" r:id="rId58"/>
    <p:sldId id="322"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96" y="-4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377825" y="1676400"/>
            <a:ext cx="8389938" cy="4421188"/>
            <a:chOff x="238" y="1056"/>
            <a:chExt cx="5285" cy="2785"/>
          </a:xfrm>
        </p:grpSpPr>
        <p:grpSp>
          <p:nvGrpSpPr>
            <p:cNvPr id="3" name="Group 3"/>
            <p:cNvGrpSpPr>
              <a:grpSpLocks/>
            </p:cNvGrpSpPr>
            <p:nvPr/>
          </p:nvGrpSpPr>
          <p:grpSpPr bwMode="auto">
            <a:xfrm>
              <a:off x="238" y="1056"/>
              <a:ext cx="5285" cy="1393"/>
              <a:chOff x="238" y="1056"/>
              <a:chExt cx="5285" cy="1393"/>
            </a:xfrm>
          </p:grpSpPr>
          <p:sp>
            <p:nvSpPr>
              <p:cNvPr id="3076" name="Rectangle 4"/>
              <p:cNvSpPr>
                <a:spLocks noChangeArrowheads="1"/>
              </p:cNvSpPr>
              <p:nvPr/>
            </p:nvSpPr>
            <p:spPr bwMode="auto">
              <a:xfrm>
                <a:off x="243" y="1057"/>
                <a:ext cx="5272" cy="1391"/>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3077" name="Freeform 5"/>
              <p:cNvSpPr>
                <a:spLocks/>
              </p:cNvSpPr>
              <p:nvPr/>
            </p:nvSpPr>
            <p:spPr bwMode="auto">
              <a:xfrm>
                <a:off x="238" y="1056"/>
                <a:ext cx="5273" cy="1393"/>
              </a:xfrm>
              <a:custGeom>
                <a:avLst/>
                <a:gdLst/>
                <a:ahLst/>
                <a:cxnLst>
                  <a:cxn ang="0">
                    <a:pos x="5272" y="0"/>
                  </a:cxn>
                  <a:cxn ang="0">
                    <a:pos x="0" y="0"/>
                  </a:cxn>
                  <a:cxn ang="0">
                    <a:pos x="0" y="1392"/>
                  </a:cxn>
                </a:cxnLst>
                <a:rect l="0" t="0" r="r" b="b"/>
                <a:pathLst>
                  <a:path w="5273" h="1393">
                    <a:moveTo>
                      <a:pt x="5272" y="0"/>
                    </a:moveTo>
                    <a:lnTo>
                      <a:pt x="0" y="0"/>
                    </a:lnTo>
                    <a:lnTo>
                      <a:pt x="0" y="1392"/>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3078" name="Freeform 6"/>
              <p:cNvSpPr>
                <a:spLocks/>
              </p:cNvSpPr>
              <p:nvPr/>
            </p:nvSpPr>
            <p:spPr bwMode="auto">
              <a:xfrm>
                <a:off x="250" y="1056"/>
                <a:ext cx="5273" cy="1393"/>
              </a:xfrm>
              <a:custGeom>
                <a:avLst/>
                <a:gdLst/>
                <a:ahLst/>
                <a:cxnLst>
                  <a:cxn ang="0">
                    <a:pos x="5272" y="0"/>
                  </a:cxn>
                  <a:cxn ang="0">
                    <a:pos x="5272" y="1392"/>
                  </a:cxn>
                  <a:cxn ang="0">
                    <a:pos x="0" y="1392"/>
                  </a:cxn>
                </a:cxnLst>
                <a:rect l="0" t="0" r="r" b="b"/>
                <a:pathLst>
                  <a:path w="5273" h="1393">
                    <a:moveTo>
                      <a:pt x="5272" y="0"/>
                    </a:moveTo>
                    <a:lnTo>
                      <a:pt x="5272" y="1392"/>
                    </a:lnTo>
                    <a:lnTo>
                      <a:pt x="0" y="1392"/>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4" name="Group 7"/>
            <p:cNvGrpSpPr>
              <a:grpSpLocks/>
            </p:cNvGrpSpPr>
            <p:nvPr/>
          </p:nvGrpSpPr>
          <p:grpSpPr bwMode="auto">
            <a:xfrm>
              <a:off x="240" y="3744"/>
              <a:ext cx="5281" cy="97"/>
              <a:chOff x="240" y="3744"/>
              <a:chExt cx="5281" cy="97"/>
            </a:xfrm>
          </p:grpSpPr>
          <p:sp>
            <p:nvSpPr>
              <p:cNvPr id="3080" name="Rectangle 8"/>
              <p:cNvSpPr>
                <a:spLocks noChangeArrowheads="1"/>
              </p:cNvSpPr>
              <p:nvPr/>
            </p:nvSpPr>
            <p:spPr bwMode="auto">
              <a:xfrm>
                <a:off x="240" y="3744"/>
                <a:ext cx="5280" cy="96"/>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3081" name="Freeform 9"/>
              <p:cNvSpPr>
                <a:spLocks/>
              </p:cNvSpPr>
              <p:nvPr/>
            </p:nvSpPr>
            <p:spPr bwMode="auto">
              <a:xfrm>
                <a:off x="240" y="3744"/>
                <a:ext cx="5281" cy="97"/>
              </a:xfrm>
              <a:custGeom>
                <a:avLst/>
                <a:gdLst/>
                <a:ahLst/>
                <a:cxnLst>
                  <a:cxn ang="0">
                    <a:pos x="5280" y="0"/>
                  </a:cxn>
                  <a:cxn ang="0">
                    <a:pos x="0" y="0"/>
                  </a:cxn>
                  <a:cxn ang="0">
                    <a:pos x="0" y="96"/>
                  </a:cxn>
                </a:cxnLst>
                <a:rect l="0" t="0" r="r" b="b"/>
                <a:pathLst>
                  <a:path w="5281" h="97">
                    <a:moveTo>
                      <a:pt x="5280" y="0"/>
                    </a:moveTo>
                    <a:lnTo>
                      <a:pt x="0" y="0"/>
                    </a:lnTo>
                    <a:lnTo>
                      <a:pt x="0" y="96"/>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3082" name="Freeform 10"/>
              <p:cNvSpPr>
                <a:spLocks/>
              </p:cNvSpPr>
              <p:nvPr/>
            </p:nvSpPr>
            <p:spPr bwMode="auto">
              <a:xfrm>
                <a:off x="240" y="3744"/>
                <a:ext cx="5281" cy="97"/>
              </a:xfrm>
              <a:custGeom>
                <a:avLst/>
                <a:gdLst/>
                <a:ahLst/>
                <a:cxnLst>
                  <a:cxn ang="0">
                    <a:pos x="5280" y="0"/>
                  </a:cxn>
                  <a:cxn ang="0">
                    <a:pos x="5280" y="96"/>
                  </a:cxn>
                  <a:cxn ang="0">
                    <a:pos x="0" y="96"/>
                  </a:cxn>
                </a:cxnLst>
                <a:rect l="0" t="0" r="r" b="b"/>
                <a:pathLst>
                  <a:path w="5281" h="97">
                    <a:moveTo>
                      <a:pt x="5280" y="0"/>
                    </a:moveTo>
                    <a:lnTo>
                      <a:pt x="5280" y="96"/>
                    </a:lnTo>
                    <a:lnTo>
                      <a:pt x="0" y="96"/>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5" name="Group 11"/>
            <p:cNvGrpSpPr>
              <a:grpSpLocks/>
            </p:cNvGrpSpPr>
            <p:nvPr/>
          </p:nvGrpSpPr>
          <p:grpSpPr bwMode="auto">
            <a:xfrm>
              <a:off x="338" y="1200"/>
              <a:ext cx="97" cy="1104"/>
              <a:chOff x="338" y="1200"/>
              <a:chExt cx="97" cy="1104"/>
            </a:xfrm>
          </p:grpSpPr>
          <p:sp useBgFill="1">
            <p:nvSpPr>
              <p:cNvPr id="3084" name="Rectangle 12"/>
              <p:cNvSpPr>
                <a:spLocks noChangeArrowheads="1"/>
              </p:cNvSpPr>
              <p:nvPr/>
            </p:nvSpPr>
            <p:spPr bwMode="auto">
              <a:xfrm>
                <a:off x="338" y="1201"/>
                <a:ext cx="96" cy="1103"/>
              </a:xfrm>
              <a:prstGeom prst="rect">
                <a:avLst/>
              </a:prstGeom>
              <a:ln w="9525">
                <a:noFill/>
                <a:miter lim="800000"/>
                <a:headEnd/>
                <a:tailEnd/>
              </a:ln>
              <a:effectLst/>
            </p:spPr>
            <p:txBody>
              <a:bodyPr wrap="none" anchor="ctr"/>
              <a:lstStyle/>
              <a:p>
                <a:endParaRPr lang="en-US"/>
              </a:p>
            </p:txBody>
          </p:sp>
          <p:sp>
            <p:nvSpPr>
              <p:cNvPr id="3085" name="Freeform 13"/>
              <p:cNvSpPr>
                <a:spLocks/>
              </p:cNvSpPr>
              <p:nvPr/>
            </p:nvSpPr>
            <p:spPr bwMode="auto">
              <a:xfrm>
                <a:off x="338" y="1200"/>
                <a:ext cx="97" cy="1104"/>
              </a:xfrm>
              <a:custGeom>
                <a:avLst/>
                <a:gdLst/>
                <a:ahLst/>
                <a:cxnLst>
                  <a:cxn ang="0">
                    <a:pos x="0" y="1103"/>
                  </a:cxn>
                  <a:cxn ang="0">
                    <a:pos x="96" y="1103"/>
                  </a:cxn>
                  <a:cxn ang="0">
                    <a:pos x="96" y="0"/>
                  </a:cxn>
                </a:cxnLst>
                <a:rect l="0" t="0" r="r" b="b"/>
                <a:pathLst>
                  <a:path w="97" h="1104">
                    <a:moveTo>
                      <a:pt x="0" y="1103"/>
                    </a:moveTo>
                    <a:lnTo>
                      <a:pt x="96" y="1103"/>
                    </a:lnTo>
                    <a:lnTo>
                      <a:pt x="96" y="0"/>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3086" name="Freeform 14"/>
              <p:cNvSpPr>
                <a:spLocks/>
              </p:cNvSpPr>
              <p:nvPr/>
            </p:nvSpPr>
            <p:spPr bwMode="auto">
              <a:xfrm>
                <a:off x="338" y="1200"/>
                <a:ext cx="97" cy="1104"/>
              </a:xfrm>
              <a:custGeom>
                <a:avLst/>
                <a:gdLst/>
                <a:ahLst/>
                <a:cxnLst>
                  <a:cxn ang="0">
                    <a:pos x="0" y="1103"/>
                  </a:cxn>
                  <a:cxn ang="0">
                    <a:pos x="0" y="0"/>
                  </a:cxn>
                  <a:cxn ang="0">
                    <a:pos x="96" y="0"/>
                  </a:cxn>
                </a:cxnLst>
                <a:rect l="0" t="0" r="r" b="b"/>
                <a:pathLst>
                  <a:path w="97" h="1104">
                    <a:moveTo>
                      <a:pt x="0" y="1103"/>
                    </a:moveTo>
                    <a:lnTo>
                      <a:pt x="0" y="0"/>
                    </a:lnTo>
                    <a:lnTo>
                      <a:pt x="96" y="0"/>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sp>
        <p:nvSpPr>
          <p:cNvPr id="3087" name="Rectangle 15"/>
          <p:cNvSpPr>
            <a:spLocks noGrp="1" noChangeArrowheads="1"/>
          </p:cNvSpPr>
          <p:nvPr>
            <p:ph type="ctrTitle" sz="quarter"/>
          </p:nvPr>
        </p:nvSpPr>
        <p:spPr>
          <a:xfrm>
            <a:off x="836613" y="2133600"/>
            <a:ext cx="7772400" cy="1143000"/>
          </a:xfrm>
        </p:spPr>
        <p:txBody>
          <a:bodyPr/>
          <a:lstStyle>
            <a:lvl1pPr>
              <a:defRPr/>
            </a:lvl1pPr>
          </a:lstStyle>
          <a:p>
            <a:r>
              <a:rPr lang="en-US" altLang="en-US" smtClean="0"/>
              <a:t>Click to edit Master title style</a:t>
            </a:r>
            <a:endParaRPr lang="en-US" altLang="en-US"/>
          </a:p>
        </p:txBody>
      </p:sp>
      <p:sp>
        <p:nvSpPr>
          <p:cNvPr id="3088" name="Rectangle 16"/>
          <p:cNvSpPr>
            <a:spLocks noGrp="1" noChangeArrowheads="1"/>
          </p:cNvSpPr>
          <p:nvPr>
            <p:ph type="subTitle" sz="quarter" idx="1"/>
          </p:nvPr>
        </p:nvSpPr>
        <p:spPr>
          <a:xfrm>
            <a:off x="1371600" y="4038600"/>
            <a:ext cx="6400800" cy="1752600"/>
          </a:xfrm>
        </p:spPr>
        <p:txBody>
          <a:bodyPr anchor="ctr"/>
          <a:lstStyle>
            <a:lvl1pPr marL="0" indent="0" algn="ctr">
              <a:buFont typeface="Monotype Sorts" pitchFamily="2" charset="2"/>
              <a:buNone/>
              <a:defRPr/>
            </a:lvl1pPr>
          </a:lstStyle>
          <a:p>
            <a:r>
              <a:rPr lang="en-US" altLang="en-US" smtClean="0"/>
              <a:t>Click to edit Master subtitle style</a:t>
            </a:r>
            <a:endParaRPr lang="en-US" altLang="en-US"/>
          </a:p>
        </p:txBody>
      </p:sp>
      <p:sp>
        <p:nvSpPr>
          <p:cNvPr id="3089" name="Rectangle 17"/>
          <p:cNvSpPr>
            <a:spLocks noGrp="1" noChangeArrowheads="1"/>
          </p:cNvSpPr>
          <p:nvPr>
            <p:ph type="dt" sz="quarter" idx="2"/>
          </p:nvPr>
        </p:nvSpPr>
        <p:spPr>
          <a:xfrm>
            <a:off x="381000" y="6324600"/>
            <a:ext cx="1905000" cy="457200"/>
          </a:xfrm>
        </p:spPr>
        <p:txBody>
          <a:bodyPr/>
          <a:lstStyle>
            <a:lvl1pPr>
              <a:defRPr/>
            </a:lvl1pPr>
          </a:lstStyle>
          <a:p>
            <a:fld id="{7613231B-DC0D-42FE-B909-1133FB2AB0A7}" type="datetimeFigureOut">
              <a:rPr lang="en-US" smtClean="0"/>
              <a:pPr/>
              <a:t>10/3/2012</a:t>
            </a:fld>
            <a:endParaRPr lang="en-US"/>
          </a:p>
        </p:txBody>
      </p:sp>
      <p:sp>
        <p:nvSpPr>
          <p:cNvPr id="3090" name="Rectangle 18"/>
          <p:cNvSpPr>
            <a:spLocks noGrp="1" noChangeArrowheads="1"/>
          </p:cNvSpPr>
          <p:nvPr>
            <p:ph type="ftr" sz="quarter" idx="3"/>
          </p:nvPr>
        </p:nvSpPr>
        <p:spPr>
          <a:xfrm>
            <a:off x="3124200" y="6324600"/>
            <a:ext cx="2895600" cy="457200"/>
          </a:xfrm>
        </p:spPr>
        <p:txBody>
          <a:bodyPr/>
          <a:lstStyle>
            <a:lvl1pPr>
              <a:defRPr/>
            </a:lvl1pPr>
          </a:lstStyle>
          <a:p>
            <a:endParaRPr lang="en-US"/>
          </a:p>
        </p:txBody>
      </p:sp>
      <p:sp>
        <p:nvSpPr>
          <p:cNvPr id="3091" name="Rectangle 19"/>
          <p:cNvSpPr>
            <a:spLocks noGrp="1" noChangeArrowheads="1"/>
          </p:cNvSpPr>
          <p:nvPr>
            <p:ph type="sldNum" sz="quarter" idx="4"/>
          </p:nvPr>
        </p:nvSpPr>
        <p:spPr>
          <a:xfrm>
            <a:off x="6858000" y="6324600"/>
            <a:ext cx="1905000" cy="457200"/>
          </a:xfrm>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342900"/>
            <a:ext cx="1943100" cy="5524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42900"/>
            <a:ext cx="5676900" cy="5524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0"/>
            <a:ext cx="7772400" cy="11049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800600" y="1752600"/>
            <a:ext cx="3810000" cy="4114800"/>
          </a:xfrm>
        </p:spPr>
        <p:txBody>
          <a:bodyPr/>
          <a:lstStyle/>
          <a:p>
            <a:r>
              <a:rPr lang="en-US" smtClean="0"/>
              <a:t>Click icon to add clip art</a:t>
            </a:r>
            <a:endParaRPr lang="en-US"/>
          </a:p>
        </p:txBody>
      </p:sp>
      <p:sp>
        <p:nvSpPr>
          <p:cNvPr id="5" name="Date Placeholder 4"/>
          <p:cNvSpPr>
            <a:spLocks noGrp="1"/>
          </p:cNvSpPr>
          <p:nvPr>
            <p:ph type="dt" sz="half" idx="10"/>
          </p:nvPr>
        </p:nvSpPr>
        <p:spPr>
          <a:xfrm>
            <a:off x="381000" y="6323013"/>
            <a:ext cx="1905000" cy="457200"/>
          </a:xfrm>
        </p:spPr>
        <p:txBody>
          <a:bodyPr/>
          <a:lstStyle>
            <a:lvl1pPr>
              <a:defRPr/>
            </a:lvl1pPr>
          </a:lstStyle>
          <a:p>
            <a:fld id="{7613231B-DC0D-42FE-B909-1133FB2AB0A7}" type="datetimeFigureOut">
              <a:rPr lang="en-US" smtClean="0"/>
              <a:pPr/>
              <a:t>10/3/2012</a:t>
            </a:fld>
            <a:endParaRPr lang="en-US"/>
          </a:p>
        </p:txBody>
      </p:sp>
      <p:sp>
        <p:nvSpPr>
          <p:cNvPr id="6" name="Footer Placeholder 5"/>
          <p:cNvSpPr>
            <a:spLocks noGrp="1"/>
          </p:cNvSpPr>
          <p:nvPr>
            <p:ph type="ftr" sz="quarter" idx="11"/>
          </p:nvPr>
        </p:nvSpPr>
        <p:spPr>
          <a:xfrm>
            <a:off x="3124200" y="632301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858000" y="6323013"/>
            <a:ext cx="1905000" cy="457200"/>
          </a:xfrm>
        </p:spPr>
        <p:txBody>
          <a:bodyPr/>
          <a:lstStyle>
            <a:lvl1pPr>
              <a:defRPr/>
            </a:lvl1pPr>
          </a:lstStyle>
          <a:p>
            <a:fld id="{BB154521-BFBF-426A-A5F7-C68158F97092}"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0"/>
            <a:ext cx="7772400" cy="11049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838200" y="1752600"/>
            <a:ext cx="3810000" cy="4114800"/>
          </a:xfrm>
        </p:spPr>
        <p:txBody>
          <a:bodyPr/>
          <a:lstStyle/>
          <a:p>
            <a:r>
              <a:rPr lang="en-US" smtClean="0"/>
              <a:t>Click icon to add clip art</a:t>
            </a:r>
            <a:endParaRPr lang="en-US"/>
          </a:p>
        </p:txBody>
      </p:sp>
      <p:sp>
        <p:nvSpPr>
          <p:cNvPr id="4" name="Text Placeholder 3"/>
          <p:cNvSpPr>
            <a:spLocks noGrp="1"/>
          </p:cNvSpPr>
          <p:nvPr>
            <p:ph type="body" sz="half" idx="2"/>
          </p:nvPr>
        </p:nvSpPr>
        <p:spPr>
          <a:xfrm>
            <a:off x="48006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81000" y="6323013"/>
            <a:ext cx="1905000" cy="457200"/>
          </a:xfrm>
        </p:spPr>
        <p:txBody>
          <a:bodyPr/>
          <a:lstStyle>
            <a:lvl1pPr>
              <a:defRPr/>
            </a:lvl1pPr>
          </a:lstStyle>
          <a:p>
            <a:fld id="{7613231B-DC0D-42FE-B909-1133FB2AB0A7}" type="datetimeFigureOut">
              <a:rPr lang="en-US" smtClean="0"/>
              <a:pPr/>
              <a:t>10/3/2012</a:t>
            </a:fld>
            <a:endParaRPr lang="en-US"/>
          </a:p>
        </p:txBody>
      </p:sp>
      <p:sp>
        <p:nvSpPr>
          <p:cNvPr id="6" name="Footer Placeholder 5"/>
          <p:cNvSpPr>
            <a:spLocks noGrp="1"/>
          </p:cNvSpPr>
          <p:nvPr>
            <p:ph type="ftr" sz="quarter" idx="11"/>
          </p:nvPr>
        </p:nvSpPr>
        <p:spPr>
          <a:xfrm>
            <a:off x="3124200" y="632301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858000" y="6323013"/>
            <a:ext cx="1905000" cy="457200"/>
          </a:xfrm>
        </p:spPr>
        <p:txBody>
          <a:bodyPr/>
          <a:lstStyle>
            <a:lvl1pPr>
              <a:defRPr/>
            </a:lvl1pPr>
          </a:lstStyle>
          <a:p>
            <a:fld id="{BB154521-BFBF-426A-A5F7-C68158F97092}"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0"/>
            <a:ext cx="7772400" cy="11049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006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81000" y="6323013"/>
            <a:ext cx="1905000" cy="457200"/>
          </a:xfrm>
        </p:spPr>
        <p:txBody>
          <a:bodyPr/>
          <a:lstStyle>
            <a:lvl1pPr>
              <a:defRPr/>
            </a:lvl1pPr>
          </a:lstStyle>
          <a:p>
            <a:fld id="{7613231B-DC0D-42FE-B909-1133FB2AB0A7}" type="datetimeFigureOut">
              <a:rPr lang="en-US" smtClean="0"/>
              <a:pPr/>
              <a:t>10/3/2012</a:t>
            </a:fld>
            <a:endParaRPr lang="en-US"/>
          </a:p>
        </p:txBody>
      </p:sp>
      <p:sp>
        <p:nvSpPr>
          <p:cNvPr id="6" name="Footer Placeholder 5"/>
          <p:cNvSpPr>
            <a:spLocks noGrp="1"/>
          </p:cNvSpPr>
          <p:nvPr>
            <p:ph type="ftr" sz="quarter" idx="11"/>
          </p:nvPr>
        </p:nvSpPr>
        <p:spPr>
          <a:xfrm>
            <a:off x="3124200" y="632301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858000" y="6323013"/>
            <a:ext cx="1905000" cy="457200"/>
          </a:xfrm>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613231B-DC0D-42FE-B909-1133FB2AB0A7}" type="datetimeFigureOut">
              <a:rPr lang="en-US" smtClean="0"/>
              <a:pPr/>
              <a:t>10/3/2012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154521-BFBF-426A-A5F7-C68158F97092}" type="slidenum">
              <a:rPr lang="en-US" smtClean="0"/>
              <a:pPr/>
              <a:t>‹#›</a:t>
            </a:fld>
            <a:endParaRPr lang="en-US"/>
          </a:p>
        </p:txBody>
      </p:sp>
    </p:spTree>
  </p:cSld>
  <p:clrMapOvr>
    <a:masterClrMapping/>
  </p:clrMapOvr>
  <p:transition spd="med">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tile tx="0" ty="0" sx="100000" sy="100000" flip="none" algn="tl"/>
        </a:blip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381000" y="304800"/>
            <a:ext cx="8383588" cy="6022975"/>
            <a:chOff x="240" y="192"/>
            <a:chExt cx="5281" cy="3794"/>
          </a:xfrm>
        </p:grpSpPr>
        <p:grpSp>
          <p:nvGrpSpPr>
            <p:cNvPr id="3" name="Group 3"/>
            <p:cNvGrpSpPr>
              <a:grpSpLocks/>
            </p:cNvGrpSpPr>
            <p:nvPr/>
          </p:nvGrpSpPr>
          <p:grpSpPr bwMode="auto">
            <a:xfrm>
              <a:off x="240" y="1008"/>
              <a:ext cx="5281" cy="2978"/>
              <a:chOff x="240" y="1008"/>
              <a:chExt cx="5281" cy="2978"/>
            </a:xfrm>
          </p:grpSpPr>
          <p:sp>
            <p:nvSpPr>
              <p:cNvPr id="2052" name="Rectangle 4"/>
              <p:cNvSpPr>
                <a:spLocks noChangeArrowheads="1"/>
              </p:cNvSpPr>
              <p:nvPr/>
            </p:nvSpPr>
            <p:spPr bwMode="auto">
              <a:xfrm>
                <a:off x="245" y="1010"/>
                <a:ext cx="5269" cy="2976"/>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2053" name="Freeform 5"/>
              <p:cNvSpPr>
                <a:spLocks/>
              </p:cNvSpPr>
              <p:nvPr/>
            </p:nvSpPr>
            <p:spPr bwMode="auto">
              <a:xfrm>
                <a:off x="240" y="1008"/>
                <a:ext cx="5269" cy="2977"/>
              </a:xfrm>
              <a:custGeom>
                <a:avLst/>
                <a:gdLst/>
                <a:ahLst/>
                <a:cxnLst>
                  <a:cxn ang="0">
                    <a:pos x="5268" y="0"/>
                  </a:cxn>
                  <a:cxn ang="0">
                    <a:pos x="0" y="0"/>
                  </a:cxn>
                  <a:cxn ang="0">
                    <a:pos x="0" y="2976"/>
                  </a:cxn>
                </a:cxnLst>
                <a:rect l="0" t="0" r="r" b="b"/>
                <a:pathLst>
                  <a:path w="5269" h="2977">
                    <a:moveTo>
                      <a:pt x="5268" y="0"/>
                    </a:moveTo>
                    <a:lnTo>
                      <a:pt x="0" y="0"/>
                    </a:lnTo>
                    <a:lnTo>
                      <a:pt x="0" y="2976"/>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2054" name="Freeform 6"/>
              <p:cNvSpPr>
                <a:spLocks/>
              </p:cNvSpPr>
              <p:nvPr/>
            </p:nvSpPr>
            <p:spPr bwMode="auto">
              <a:xfrm>
                <a:off x="252" y="1008"/>
                <a:ext cx="5269" cy="2977"/>
              </a:xfrm>
              <a:custGeom>
                <a:avLst/>
                <a:gdLst/>
                <a:ahLst/>
                <a:cxnLst>
                  <a:cxn ang="0">
                    <a:pos x="5268" y="0"/>
                  </a:cxn>
                  <a:cxn ang="0">
                    <a:pos x="5268" y="2976"/>
                  </a:cxn>
                  <a:cxn ang="0">
                    <a:pos x="0" y="2976"/>
                  </a:cxn>
                </a:cxnLst>
                <a:rect l="0" t="0" r="r" b="b"/>
                <a:pathLst>
                  <a:path w="5269" h="2977">
                    <a:moveTo>
                      <a:pt x="5268" y="0"/>
                    </a:moveTo>
                    <a:lnTo>
                      <a:pt x="5268" y="2976"/>
                    </a:lnTo>
                    <a:lnTo>
                      <a:pt x="0" y="2976"/>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4" name="Group 7"/>
            <p:cNvGrpSpPr>
              <a:grpSpLocks/>
            </p:cNvGrpSpPr>
            <p:nvPr/>
          </p:nvGrpSpPr>
          <p:grpSpPr bwMode="auto">
            <a:xfrm>
              <a:off x="336" y="1103"/>
              <a:ext cx="97" cy="2785"/>
              <a:chOff x="336" y="1103"/>
              <a:chExt cx="97" cy="2785"/>
            </a:xfrm>
          </p:grpSpPr>
          <p:sp useBgFill="1">
            <p:nvSpPr>
              <p:cNvPr id="2056" name="Rectangle 8"/>
              <p:cNvSpPr>
                <a:spLocks noChangeArrowheads="1"/>
              </p:cNvSpPr>
              <p:nvPr/>
            </p:nvSpPr>
            <p:spPr bwMode="auto">
              <a:xfrm>
                <a:off x="336" y="1104"/>
                <a:ext cx="96" cy="2784"/>
              </a:xfrm>
              <a:prstGeom prst="rect">
                <a:avLst/>
              </a:prstGeom>
              <a:ln w="9525">
                <a:noFill/>
                <a:miter lim="800000"/>
                <a:headEnd/>
                <a:tailEnd/>
              </a:ln>
              <a:effectLst/>
            </p:spPr>
            <p:txBody>
              <a:bodyPr wrap="none" anchor="ctr"/>
              <a:lstStyle/>
              <a:p>
                <a:endParaRPr lang="en-US"/>
              </a:p>
            </p:txBody>
          </p:sp>
          <p:sp>
            <p:nvSpPr>
              <p:cNvPr id="2057" name="Freeform 9"/>
              <p:cNvSpPr>
                <a:spLocks/>
              </p:cNvSpPr>
              <p:nvPr/>
            </p:nvSpPr>
            <p:spPr bwMode="auto">
              <a:xfrm>
                <a:off x="336" y="1103"/>
                <a:ext cx="97" cy="2785"/>
              </a:xfrm>
              <a:custGeom>
                <a:avLst/>
                <a:gdLst/>
                <a:ahLst/>
                <a:cxnLst>
                  <a:cxn ang="0">
                    <a:pos x="0" y="2784"/>
                  </a:cxn>
                  <a:cxn ang="0">
                    <a:pos x="96" y="2784"/>
                  </a:cxn>
                  <a:cxn ang="0">
                    <a:pos x="96" y="0"/>
                  </a:cxn>
                </a:cxnLst>
                <a:rect l="0" t="0" r="r" b="b"/>
                <a:pathLst>
                  <a:path w="97" h="2785">
                    <a:moveTo>
                      <a:pt x="0" y="2784"/>
                    </a:moveTo>
                    <a:lnTo>
                      <a:pt x="96" y="2784"/>
                    </a:lnTo>
                    <a:lnTo>
                      <a:pt x="96" y="0"/>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2058" name="Freeform 10"/>
              <p:cNvSpPr>
                <a:spLocks/>
              </p:cNvSpPr>
              <p:nvPr/>
            </p:nvSpPr>
            <p:spPr bwMode="auto">
              <a:xfrm>
                <a:off x="336" y="1103"/>
                <a:ext cx="97" cy="2785"/>
              </a:xfrm>
              <a:custGeom>
                <a:avLst/>
                <a:gdLst/>
                <a:ahLst/>
                <a:cxnLst>
                  <a:cxn ang="0">
                    <a:pos x="0" y="2784"/>
                  </a:cxn>
                  <a:cxn ang="0">
                    <a:pos x="0" y="0"/>
                  </a:cxn>
                  <a:cxn ang="0">
                    <a:pos x="96" y="0"/>
                  </a:cxn>
                </a:cxnLst>
                <a:rect l="0" t="0" r="r" b="b"/>
                <a:pathLst>
                  <a:path w="97" h="2785">
                    <a:moveTo>
                      <a:pt x="0" y="2784"/>
                    </a:moveTo>
                    <a:lnTo>
                      <a:pt x="0" y="0"/>
                    </a:lnTo>
                    <a:lnTo>
                      <a:pt x="96" y="0"/>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5" name="Group 11"/>
            <p:cNvGrpSpPr>
              <a:grpSpLocks/>
            </p:cNvGrpSpPr>
            <p:nvPr/>
          </p:nvGrpSpPr>
          <p:grpSpPr bwMode="auto">
            <a:xfrm>
              <a:off x="240" y="192"/>
              <a:ext cx="193" cy="721"/>
              <a:chOff x="240" y="192"/>
              <a:chExt cx="193" cy="721"/>
            </a:xfrm>
          </p:grpSpPr>
          <p:sp>
            <p:nvSpPr>
              <p:cNvPr id="2060" name="Rectangle 12"/>
              <p:cNvSpPr>
                <a:spLocks noChangeArrowheads="1"/>
              </p:cNvSpPr>
              <p:nvPr/>
            </p:nvSpPr>
            <p:spPr bwMode="auto">
              <a:xfrm>
                <a:off x="240" y="192"/>
                <a:ext cx="192" cy="720"/>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2061" name="Freeform 13"/>
              <p:cNvSpPr>
                <a:spLocks/>
              </p:cNvSpPr>
              <p:nvPr/>
            </p:nvSpPr>
            <p:spPr bwMode="auto">
              <a:xfrm>
                <a:off x="240" y="192"/>
                <a:ext cx="193" cy="721"/>
              </a:xfrm>
              <a:custGeom>
                <a:avLst/>
                <a:gdLst/>
                <a:ahLst/>
                <a:cxnLst>
                  <a:cxn ang="0">
                    <a:pos x="192" y="0"/>
                  </a:cxn>
                  <a:cxn ang="0">
                    <a:pos x="0" y="0"/>
                  </a:cxn>
                  <a:cxn ang="0">
                    <a:pos x="0" y="720"/>
                  </a:cxn>
                </a:cxnLst>
                <a:rect l="0" t="0" r="r" b="b"/>
                <a:pathLst>
                  <a:path w="193" h="721">
                    <a:moveTo>
                      <a:pt x="192" y="0"/>
                    </a:moveTo>
                    <a:lnTo>
                      <a:pt x="0" y="0"/>
                    </a:lnTo>
                    <a:lnTo>
                      <a:pt x="0" y="720"/>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2062" name="Freeform 14"/>
              <p:cNvSpPr>
                <a:spLocks/>
              </p:cNvSpPr>
              <p:nvPr/>
            </p:nvSpPr>
            <p:spPr bwMode="auto">
              <a:xfrm>
                <a:off x="240" y="192"/>
                <a:ext cx="193" cy="721"/>
              </a:xfrm>
              <a:custGeom>
                <a:avLst/>
                <a:gdLst/>
                <a:ahLst/>
                <a:cxnLst>
                  <a:cxn ang="0">
                    <a:pos x="192" y="0"/>
                  </a:cxn>
                  <a:cxn ang="0">
                    <a:pos x="192" y="720"/>
                  </a:cxn>
                  <a:cxn ang="0">
                    <a:pos x="0" y="720"/>
                  </a:cxn>
                </a:cxnLst>
                <a:rect l="0" t="0" r="r" b="b"/>
                <a:pathLst>
                  <a:path w="193" h="721">
                    <a:moveTo>
                      <a:pt x="192" y="0"/>
                    </a:moveTo>
                    <a:lnTo>
                      <a:pt x="192" y="720"/>
                    </a:lnTo>
                    <a:lnTo>
                      <a:pt x="0" y="720"/>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sp>
        <p:nvSpPr>
          <p:cNvPr id="2063" name="Rectangle 15"/>
          <p:cNvSpPr>
            <a:spLocks noGrp="1" noChangeArrowheads="1"/>
          </p:cNvSpPr>
          <p:nvPr>
            <p:ph type="title"/>
          </p:nvPr>
        </p:nvSpPr>
        <p:spPr bwMode="auto">
          <a:xfrm>
            <a:off x="838200" y="342900"/>
            <a:ext cx="7772400" cy="11049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2064" name="Rectangle 16"/>
          <p:cNvSpPr>
            <a:spLocks noGrp="1" noChangeArrowheads="1"/>
          </p:cNvSpPr>
          <p:nvPr>
            <p:ph type="body" idx="1"/>
          </p:nvPr>
        </p:nvSpPr>
        <p:spPr bwMode="auto">
          <a:xfrm>
            <a:off x="838200" y="17526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65" name="Rectangle 17"/>
          <p:cNvSpPr>
            <a:spLocks noGrp="1" noChangeArrowheads="1"/>
          </p:cNvSpPr>
          <p:nvPr>
            <p:ph type="dt" sz="half" idx="2"/>
          </p:nvPr>
        </p:nvSpPr>
        <p:spPr bwMode="auto">
          <a:xfrm>
            <a:off x="381000" y="63230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vl1pPr>
          </a:lstStyle>
          <a:p>
            <a:fld id="{7613231B-DC0D-42FE-B909-1133FB2AB0A7}" type="datetimeFigureOut">
              <a:rPr lang="en-US" smtClean="0"/>
              <a:pPr/>
              <a:t>10/3/2012</a:t>
            </a:fld>
            <a:endParaRPr lang="en-US"/>
          </a:p>
        </p:txBody>
      </p:sp>
      <p:sp>
        <p:nvSpPr>
          <p:cNvPr id="2066" name="Rectangle 18"/>
          <p:cNvSpPr>
            <a:spLocks noGrp="1" noChangeArrowheads="1"/>
          </p:cNvSpPr>
          <p:nvPr>
            <p:ph type="ftr" sz="quarter" idx="3"/>
          </p:nvPr>
        </p:nvSpPr>
        <p:spPr bwMode="auto">
          <a:xfrm>
            <a:off x="3124200" y="6323013"/>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vl1pPr>
          </a:lstStyle>
          <a:p>
            <a:endParaRPr lang="en-US"/>
          </a:p>
        </p:txBody>
      </p:sp>
      <p:sp>
        <p:nvSpPr>
          <p:cNvPr id="2067" name="Rectangle 19"/>
          <p:cNvSpPr>
            <a:spLocks noGrp="1" noChangeArrowheads="1"/>
          </p:cNvSpPr>
          <p:nvPr>
            <p:ph type="sldNum" sz="quarter" idx="4"/>
          </p:nvPr>
        </p:nvSpPr>
        <p:spPr bwMode="auto">
          <a:xfrm>
            <a:off x="6858000" y="63230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fld id="{BB154521-BFBF-426A-A5F7-C68158F9709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ransition spd="med">
    <p:wipe dir="d"/>
  </p:transition>
  <p:timing>
    <p:tnLst>
      <p:par>
        <p:cTn id="1" dur="indefinite" restart="never" nodeType="tmRoot"/>
      </p:par>
    </p:tnLst>
  </p:timing>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charset="0"/>
        </a:defRPr>
      </a:lvl2pPr>
      <a:lvl3pPr algn="l" rtl="0" eaLnBrk="1" fontAlgn="base" hangingPunct="1">
        <a:spcBef>
          <a:spcPct val="0"/>
        </a:spcBef>
        <a:spcAft>
          <a:spcPct val="0"/>
        </a:spcAft>
        <a:defRPr sz="4400">
          <a:solidFill>
            <a:schemeClr val="tx2"/>
          </a:solidFill>
          <a:latin typeface="Times New Roman" charset="0"/>
        </a:defRPr>
      </a:lvl3pPr>
      <a:lvl4pPr algn="l" rtl="0" eaLnBrk="1" fontAlgn="base" hangingPunct="1">
        <a:spcBef>
          <a:spcPct val="0"/>
        </a:spcBef>
        <a:spcAft>
          <a:spcPct val="0"/>
        </a:spcAft>
        <a:defRPr sz="4400">
          <a:solidFill>
            <a:schemeClr val="tx2"/>
          </a:solidFill>
          <a:latin typeface="Times New Roman" charset="0"/>
        </a:defRPr>
      </a:lvl4pPr>
      <a:lvl5pPr algn="l" rtl="0" eaLnBrk="1" fontAlgn="base" hangingPunct="1">
        <a:spcBef>
          <a:spcPct val="0"/>
        </a:spcBef>
        <a:spcAft>
          <a:spcPct val="0"/>
        </a:spcAft>
        <a:defRPr sz="4400">
          <a:solidFill>
            <a:schemeClr val="tx2"/>
          </a:solidFill>
          <a:latin typeface="Times New Roman" charset="0"/>
        </a:defRPr>
      </a:lvl5pPr>
      <a:lvl6pPr marL="457200" algn="l" rtl="0" eaLnBrk="1" fontAlgn="base" hangingPunct="1">
        <a:spcBef>
          <a:spcPct val="0"/>
        </a:spcBef>
        <a:spcAft>
          <a:spcPct val="0"/>
        </a:spcAft>
        <a:defRPr sz="4400">
          <a:solidFill>
            <a:schemeClr val="tx2"/>
          </a:solidFill>
          <a:latin typeface="Times New Roman" charset="0"/>
        </a:defRPr>
      </a:lvl6pPr>
      <a:lvl7pPr marL="914400" algn="l" rtl="0" eaLnBrk="1" fontAlgn="base" hangingPunct="1">
        <a:spcBef>
          <a:spcPct val="0"/>
        </a:spcBef>
        <a:spcAft>
          <a:spcPct val="0"/>
        </a:spcAft>
        <a:defRPr sz="4400">
          <a:solidFill>
            <a:schemeClr val="tx2"/>
          </a:solidFill>
          <a:latin typeface="Times New Roman" charset="0"/>
        </a:defRPr>
      </a:lvl7pPr>
      <a:lvl8pPr marL="1371600" algn="l" rtl="0" eaLnBrk="1" fontAlgn="base" hangingPunct="1">
        <a:spcBef>
          <a:spcPct val="0"/>
        </a:spcBef>
        <a:spcAft>
          <a:spcPct val="0"/>
        </a:spcAft>
        <a:defRPr sz="4400">
          <a:solidFill>
            <a:schemeClr val="tx2"/>
          </a:solidFill>
          <a:latin typeface="Times New Roman" charset="0"/>
        </a:defRPr>
      </a:lvl8pPr>
      <a:lvl9pPr marL="1828800" algn="l" rtl="0" eaLnBrk="1" fontAlgn="base" hangingPunct="1">
        <a:spcBef>
          <a:spcPct val="0"/>
        </a:spcBef>
        <a:spcAft>
          <a:spcPct val="0"/>
        </a:spcAft>
        <a:defRPr sz="4400">
          <a:solidFill>
            <a:schemeClr val="tx2"/>
          </a:solidFill>
          <a:latin typeface="Times New Roman" charset="0"/>
        </a:defRPr>
      </a:lvl9pPr>
    </p:titleStyle>
    <p:bodyStyle>
      <a:lvl1pPr marL="342900" indent="-342900" algn="l" rtl="0" eaLnBrk="1" fontAlgn="base" hangingPunct="1">
        <a:spcBef>
          <a:spcPct val="20000"/>
        </a:spcBef>
        <a:spcAft>
          <a:spcPct val="0"/>
        </a:spcAft>
        <a:buClr>
          <a:schemeClr val="bg2"/>
        </a:buClr>
        <a:buSzPct val="75000"/>
        <a:buFont typeface="Monotype Sort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SzPct val="75000"/>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SzPct val="75000"/>
        <a:buFont typeface="Monotype Sort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bg2"/>
        </a:buClr>
        <a:buSzPct val="75000"/>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SzPct val="75000"/>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SzPct val="75000"/>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SzPct val="75000"/>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SzPct val="75000"/>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SzPct val="75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upload.wikimedia.org/wikipedia/commons/e/eb/Statue-Augustus.jpg" TargetMode="Externa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upload.wikimedia.org/wikipedia/commons/0/07/AraPacisFullFrontal2.JPG" TargetMode="Externa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upload.wikimedia.org/wikipedia/commons/1/19/RomaAraPacis_ProcessioneSudParticolare.jpg" TargetMode="Externa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upload.wikimedia.org/wikipedia/commons/1/19/RomaAraPacis_ProcessioneSudParticolare.jpg" TargetMode="External"/><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hyperlink" Target="http://upload.wikimedia.org/wikipedia/commons/5/53/Colosseum_in_Rome,_Italy_-_April_2007.jpg" TargetMode="External"/><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upload.wikimedia.org/wikipedia/commons/f/f1/L-Kolloseum.png" TargetMode="External"/><Relationship Id="rId1" Type="http://schemas.openxmlformats.org/officeDocument/2006/relationships/slideLayout" Target="../slideLayouts/slideLayout8.xml"/><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hyperlink" Target="http://upload.wikimedia.org/wikipedia/commons/e/eb/Statue-Augustus.jpg" TargetMode="External"/><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t>Roman Empire</a:t>
            </a:r>
            <a:endParaRPr lang="en-US" dirty="0"/>
          </a:p>
        </p:txBody>
      </p:sp>
      <p:sp>
        <p:nvSpPr>
          <p:cNvPr id="3" name="Subtitle 2"/>
          <p:cNvSpPr>
            <a:spLocks noGrp="1"/>
          </p:cNvSpPr>
          <p:nvPr>
            <p:ph type="subTitle" sz="quarter" idx="1"/>
          </p:nvPr>
        </p:nvSpPr>
        <p:spPr/>
        <p:txBody>
          <a:bodyPr/>
          <a:lstStyle/>
          <a:p>
            <a:r>
              <a:rPr lang="en-US" dirty="0" smtClean="0"/>
              <a:t>Rome Day 2</a:t>
            </a:r>
            <a:endParaRPr lang="en-US" dirty="0"/>
          </a:p>
        </p:txBody>
      </p:sp>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ctr" eaLnBrk="1" hangingPunct="1"/>
            <a:r>
              <a:rPr lang="en-US" sz="3600" dirty="0" smtClean="0"/>
              <a:t>How does this temple demonstrate its derivative origins?</a:t>
            </a:r>
          </a:p>
        </p:txBody>
      </p:sp>
      <p:sp>
        <p:nvSpPr>
          <p:cNvPr id="4099" name="Rectangle 3"/>
          <p:cNvSpPr>
            <a:spLocks noGrp="1" noChangeArrowheads="1"/>
          </p:cNvSpPr>
          <p:nvPr>
            <p:ph type="body" idx="1"/>
          </p:nvPr>
        </p:nvSpPr>
        <p:spPr/>
        <p:txBody>
          <a:bodyPr/>
          <a:lstStyle/>
          <a:p>
            <a:pPr eaLnBrk="1" hangingPunct="1"/>
            <a:endParaRPr lang="en-US" smtClean="0"/>
          </a:p>
        </p:txBody>
      </p:sp>
      <p:pic>
        <p:nvPicPr>
          <p:cNvPr id="4100" name="Picture 7" descr="200705270122"/>
          <p:cNvPicPr>
            <a:picLocks noChangeAspect="1" noChangeArrowheads="1"/>
          </p:cNvPicPr>
          <p:nvPr/>
        </p:nvPicPr>
        <p:blipFill>
          <a:blip r:embed="rId2" cstate="print"/>
          <a:srcRect/>
          <a:stretch>
            <a:fillRect/>
          </a:stretch>
        </p:blipFill>
        <p:spPr bwMode="auto">
          <a:xfrm>
            <a:off x="4800600" y="2819400"/>
            <a:ext cx="4343400" cy="3255963"/>
          </a:xfrm>
          <a:prstGeom prst="rect">
            <a:avLst/>
          </a:prstGeom>
          <a:noFill/>
          <a:ln w="9525">
            <a:noFill/>
            <a:miter lim="800000"/>
            <a:headEnd/>
            <a:tailEnd/>
          </a:ln>
        </p:spPr>
      </p:pic>
      <p:pic>
        <p:nvPicPr>
          <p:cNvPr id="4101" name="Picture 9" descr="200705270123"/>
          <p:cNvPicPr>
            <a:picLocks noChangeAspect="1" noChangeArrowheads="1"/>
          </p:cNvPicPr>
          <p:nvPr/>
        </p:nvPicPr>
        <p:blipFill>
          <a:blip r:embed="rId3" cstate="print"/>
          <a:srcRect/>
          <a:stretch>
            <a:fillRect/>
          </a:stretch>
        </p:blipFill>
        <p:spPr bwMode="auto">
          <a:xfrm>
            <a:off x="152400" y="1905000"/>
            <a:ext cx="4724400" cy="3541713"/>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7772400" cy="1162050"/>
          </a:xfrm>
        </p:spPr>
        <p:txBody>
          <a:bodyPr/>
          <a:lstStyle/>
          <a:p>
            <a:r>
              <a:rPr lang="en-US" dirty="0" smtClean="0"/>
              <a:t>Typical Roman house How does it incorporate the display of power?</a:t>
            </a:r>
            <a:endParaRPr lang="en-US" dirty="0"/>
          </a:p>
        </p:txBody>
      </p:sp>
      <p:sp>
        <p:nvSpPr>
          <p:cNvPr id="7" name="Text Placeholder 6"/>
          <p:cNvSpPr>
            <a:spLocks noGrp="1"/>
          </p:cNvSpPr>
          <p:nvPr>
            <p:ph type="body" idx="2"/>
          </p:nvPr>
        </p:nvSpPr>
        <p:spPr>
          <a:xfrm>
            <a:off x="457200" y="1600200"/>
            <a:ext cx="1905000" cy="4800600"/>
          </a:xfrm>
        </p:spPr>
        <p:txBody>
          <a:bodyPr/>
          <a:lstStyle/>
          <a:p>
            <a:pPr marL="342900" indent="-342900">
              <a:buAutoNum type="arabicPeriod"/>
            </a:pPr>
            <a:r>
              <a:rPr lang="en-US" dirty="0" smtClean="0"/>
              <a:t>Vestibule (entrance)</a:t>
            </a:r>
          </a:p>
          <a:p>
            <a:pPr marL="342900" indent="-342900">
              <a:buAutoNum type="arabicPeriod"/>
            </a:pPr>
            <a:r>
              <a:rPr lang="en-US" dirty="0" smtClean="0"/>
              <a:t>Atrium (central reception area)</a:t>
            </a:r>
          </a:p>
          <a:p>
            <a:pPr marL="342900" indent="-342900">
              <a:buAutoNum type="arabicPeriod"/>
            </a:pPr>
            <a:r>
              <a:rPr lang="en-US" dirty="0" err="1" smtClean="0"/>
              <a:t>Impluvium</a:t>
            </a:r>
            <a:r>
              <a:rPr lang="en-US" dirty="0" smtClean="0"/>
              <a:t>-(caught rain water)</a:t>
            </a:r>
          </a:p>
          <a:p>
            <a:pPr marL="342900" indent="-342900">
              <a:buAutoNum type="arabicPeriod"/>
            </a:pPr>
            <a:r>
              <a:rPr lang="en-US" dirty="0" smtClean="0"/>
              <a:t>Cubiculum (bedrooms)</a:t>
            </a:r>
          </a:p>
          <a:p>
            <a:pPr marL="342900" indent="-342900">
              <a:buAutoNum type="arabicPeriod"/>
            </a:pPr>
            <a:r>
              <a:rPr lang="en-US" dirty="0" err="1" smtClean="0"/>
              <a:t>Tablinium</a:t>
            </a:r>
            <a:r>
              <a:rPr lang="en-US" dirty="0" smtClean="0"/>
              <a:t> (home office)</a:t>
            </a:r>
          </a:p>
          <a:p>
            <a:pPr marL="342900" indent="-342900">
              <a:buAutoNum type="arabicPeriod"/>
            </a:pPr>
            <a:r>
              <a:rPr lang="en-US" dirty="0" err="1" smtClean="0"/>
              <a:t>Triclinium</a:t>
            </a:r>
            <a:r>
              <a:rPr lang="en-US" dirty="0" smtClean="0"/>
              <a:t> (dining room)</a:t>
            </a:r>
          </a:p>
          <a:p>
            <a:pPr marL="342900" indent="-342900">
              <a:buAutoNum type="arabicPeriod"/>
            </a:pPr>
            <a:r>
              <a:rPr lang="en-US" dirty="0" err="1" smtClean="0"/>
              <a:t>Peristyle</a:t>
            </a:r>
            <a:r>
              <a:rPr lang="en-US" dirty="0" smtClean="0"/>
              <a:t> garden area</a:t>
            </a:r>
          </a:p>
          <a:p>
            <a:pPr marL="342900" indent="-342900">
              <a:buAutoNum type="arabicPeriod"/>
            </a:pPr>
            <a:endParaRPr lang="en-US" dirty="0"/>
          </a:p>
        </p:txBody>
      </p:sp>
      <p:sp>
        <p:nvSpPr>
          <p:cNvPr id="6" name="Content Placeholder 5"/>
          <p:cNvSpPr>
            <a:spLocks noGrp="1"/>
          </p:cNvSpPr>
          <p:nvPr>
            <p:ph sz="half" idx="1"/>
          </p:nvPr>
        </p:nvSpPr>
        <p:spPr/>
        <p:txBody>
          <a:bodyPr/>
          <a:lstStyle/>
          <a:p>
            <a:endParaRPr lang="en-US"/>
          </a:p>
        </p:txBody>
      </p:sp>
      <p:pic>
        <p:nvPicPr>
          <p:cNvPr id="32772" name="Picture 4" descr="roman-house"/>
          <p:cNvPicPr>
            <a:picLocks noChangeAspect="1" noChangeArrowheads="1"/>
          </p:cNvPicPr>
          <p:nvPr/>
        </p:nvPicPr>
        <p:blipFill>
          <a:blip r:embed="rId2" cstate="print"/>
          <a:srcRect/>
          <a:stretch>
            <a:fillRect/>
          </a:stretch>
        </p:blipFill>
        <p:spPr bwMode="auto">
          <a:xfrm>
            <a:off x="2487204" y="1676400"/>
            <a:ext cx="6656796" cy="46482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800" dirty="0" smtClean="0"/>
              <a:t>Roman Frescos/ Murals- how do they begin to incorporate Epicureanism and conspicuous consumption?</a:t>
            </a:r>
            <a:endParaRPr lang="en-US" sz="2800" dirty="0"/>
          </a:p>
        </p:txBody>
      </p:sp>
      <p:sp>
        <p:nvSpPr>
          <p:cNvPr id="3" name="Text Placeholder 2"/>
          <p:cNvSpPr>
            <a:spLocks noGrp="1"/>
          </p:cNvSpPr>
          <p:nvPr>
            <p:ph idx="1"/>
          </p:nvPr>
        </p:nvSpPr>
        <p:spPr/>
        <p:txBody>
          <a:bodyPr>
            <a:normAutofit fontScale="70000" lnSpcReduction="20000"/>
          </a:bodyPr>
          <a:lstStyle/>
          <a:p>
            <a:r>
              <a:rPr lang="en-US" dirty="0" smtClean="0"/>
              <a:t>The frescoes come from Pompeii</a:t>
            </a:r>
          </a:p>
          <a:p>
            <a:r>
              <a:rPr lang="en-US" dirty="0" smtClean="0"/>
              <a:t>The wall painting styles have allowed art historians to delineate the various phases of interior decoration in the centuries leading up to the eruption of Vesuvius in 79 AD, which both destroyed the city and preserved the paintings, and between stylistic shifts in Roman art. </a:t>
            </a:r>
          </a:p>
          <a:p>
            <a:r>
              <a:rPr lang="en-US" dirty="0" smtClean="0"/>
              <a:t>The paintings also tell a great deal about the prosperity of the area and specific tastes during the times.</a:t>
            </a:r>
          </a:p>
          <a:p>
            <a:r>
              <a:rPr lang="en-US" b="1" dirty="0" smtClean="0"/>
              <a:t>The main purpose of these frescoes was to reduce the claustrophobic interiors of Roman rooms, which were windowless and dark. The paintings, full of color and life, brightened up the interior and made the room feel more spacious.</a:t>
            </a:r>
            <a:endParaRPr lang="en-US" b="1" dirty="0"/>
          </a:p>
        </p:txBody>
      </p:sp>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a:t>
            </a:r>
            <a:r>
              <a:rPr lang="en-US" baseline="30000" dirty="0" smtClean="0"/>
              <a:t>st</a:t>
            </a:r>
            <a:r>
              <a:rPr lang="en-US" dirty="0" smtClean="0"/>
              <a:t> style of Roman wall painting</a:t>
            </a:r>
            <a:br>
              <a:rPr lang="en-US" dirty="0" smtClean="0"/>
            </a:br>
            <a:r>
              <a:rPr lang="en-US" dirty="0" smtClean="0"/>
              <a:t>Roman</a:t>
            </a:r>
            <a:br>
              <a:rPr lang="en-US" dirty="0" smtClean="0"/>
            </a:br>
            <a:r>
              <a:rPr lang="en-US" dirty="0" smtClean="0"/>
              <a:t>1</a:t>
            </a:r>
            <a:r>
              <a:rPr lang="en-US" baseline="30000" dirty="0" smtClean="0"/>
              <a:t>st</a:t>
            </a:r>
            <a:r>
              <a:rPr lang="en-US" dirty="0" smtClean="0"/>
              <a:t> Century CE</a:t>
            </a:r>
            <a:endParaRPr lang="en-US" dirty="0"/>
          </a:p>
        </p:txBody>
      </p:sp>
      <p:pic>
        <p:nvPicPr>
          <p:cNvPr id="5" name="Content Placeholder 4" descr="FIRST  STYLE ROMAN WALL PAINTING"/>
          <p:cNvPicPr>
            <a:picLocks noGrp="1" noChangeAspect="1" noChangeArrowheads="1"/>
          </p:cNvPicPr>
          <p:nvPr>
            <p:ph idx="1"/>
          </p:nvPr>
        </p:nvPicPr>
        <p:blipFill>
          <a:blip r:embed="rId2" cstate="print"/>
          <a:stretch>
            <a:fillRect/>
          </a:stretch>
        </p:blipFill>
        <p:spPr bwMode="auto">
          <a:xfrm>
            <a:off x="4574246" y="273050"/>
            <a:ext cx="3113358" cy="5853113"/>
          </a:xfrm>
          <a:prstGeom prst="rect">
            <a:avLst/>
          </a:prstGeom>
          <a:noFill/>
          <a:ln w="9525">
            <a:noFill/>
            <a:miter lim="800000"/>
            <a:headEnd/>
            <a:tailEnd/>
          </a:ln>
        </p:spPr>
      </p:pic>
      <p:sp>
        <p:nvSpPr>
          <p:cNvPr id="3" name="Text Placeholder 2"/>
          <p:cNvSpPr>
            <a:spLocks noGrp="1"/>
          </p:cNvSpPr>
          <p:nvPr>
            <p:ph type="body" sz="half" idx="2"/>
          </p:nvPr>
        </p:nvSpPr>
        <p:spPr/>
        <p:txBody>
          <a:bodyPr>
            <a:normAutofit fontScale="85000" lnSpcReduction="20000"/>
          </a:bodyPr>
          <a:lstStyle/>
          <a:p>
            <a:pPr>
              <a:buFont typeface="Arial" pitchFamily="34" charset="0"/>
              <a:buChar char="•"/>
            </a:pPr>
            <a:r>
              <a:rPr lang="en-US" sz="1800" dirty="0" smtClean="0"/>
              <a:t>The </a:t>
            </a:r>
            <a:r>
              <a:rPr lang="en-US" sz="1800" b="1" dirty="0" smtClean="0"/>
              <a:t>First style</a:t>
            </a:r>
            <a:r>
              <a:rPr lang="en-US" sz="1800" dirty="0" smtClean="0"/>
              <a:t>, also referred to as </a:t>
            </a:r>
            <a:r>
              <a:rPr lang="en-US" sz="1800" i="1" dirty="0" smtClean="0"/>
              <a:t>structural</a:t>
            </a:r>
            <a:r>
              <a:rPr lang="en-US" sz="1800" dirty="0" smtClean="0"/>
              <a:t>, </a:t>
            </a:r>
            <a:r>
              <a:rPr lang="en-US" sz="1800" i="1" dirty="0" smtClean="0"/>
              <a:t>incrustation</a:t>
            </a:r>
            <a:r>
              <a:rPr lang="en-US" sz="1800" dirty="0" smtClean="0"/>
              <a:t> or </a:t>
            </a:r>
            <a:r>
              <a:rPr lang="en-US" sz="1800" i="1" dirty="0" smtClean="0"/>
              <a:t>masonry style</a:t>
            </a:r>
            <a:r>
              <a:rPr lang="en-US" sz="1800" dirty="0" smtClean="0"/>
              <a:t>, was most popular from 200 BCE until 80 BCE.</a:t>
            </a:r>
          </a:p>
          <a:p>
            <a:pPr>
              <a:buFont typeface="Arial" pitchFamily="34" charset="0"/>
              <a:buChar char="•"/>
            </a:pPr>
            <a:r>
              <a:rPr lang="en-US" sz="1800" dirty="0" smtClean="0"/>
              <a:t>This style was a replica of that found in the Ptolemaic palaces of the near east, where the walls were inset with real stones and marbles, and also reflects the spread of Hellenistic culture as Rome interacted and conquered other Greek and Hellenistic states in this period. </a:t>
            </a:r>
          </a:p>
          <a:p>
            <a:pPr>
              <a:buFont typeface="Arial" pitchFamily="34" charset="0"/>
              <a:buChar char="•"/>
            </a:pPr>
            <a:r>
              <a:rPr lang="en-US" sz="1800" dirty="0" smtClean="0"/>
              <a:t>This </a:t>
            </a:r>
            <a:r>
              <a:rPr lang="en-US" sz="1800" b="1" dirty="0" smtClean="0"/>
              <a:t>trompe </a:t>
            </a:r>
            <a:r>
              <a:rPr lang="en-US" sz="1800" b="1" dirty="0" err="1" smtClean="0"/>
              <a:t>l'oeil</a:t>
            </a:r>
            <a:r>
              <a:rPr lang="en-US" sz="1800" b="1" dirty="0" smtClean="0"/>
              <a:t> effect </a:t>
            </a:r>
            <a:r>
              <a:rPr lang="en-US" sz="1800" dirty="0" smtClean="0"/>
              <a:t>created flat areas of color and 'faux" finishes (like a fake marble or oak finish)</a:t>
            </a:r>
          </a:p>
          <a:p>
            <a:pPr>
              <a:buFont typeface="Arial" pitchFamily="34" charset="0"/>
              <a:buChar char="•"/>
            </a:pPr>
            <a:r>
              <a:rPr lang="en-US" sz="1800" dirty="0" smtClean="0"/>
              <a:t>This style divided the wall into various, multi-colored patterns that took the place of extremely expensive cut stone. </a:t>
            </a:r>
          </a:p>
          <a:p>
            <a:pPr>
              <a:buFont typeface="Arial" pitchFamily="34" charset="0"/>
              <a:buChar char="•"/>
            </a:pPr>
            <a:r>
              <a:rPr lang="en-US" sz="1800" dirty="0" smtClean="0"/>
              <a:t>The First Style was also used with other styles for decorating the lower sections of walls that were not seen as much as the higher levels.</a:t>
            </a:r>
          </a:p>
          <a:p>
            <a:endParaRPr lang="en-US" dirty="0"/>
          </a:p>
        </p:txBody>
      </p:sp>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Trompe</a:t>
            </a:r>
            <a:r>
              <a:rPr lang="en-US" dirty="0" smtClean="0"/>
              <a:t> </a:t>
            </a:r>
            <a:r>
              <a:rPr lang="en-US" b="1" dirty="0" smtClean="0"/>
              <a:t>l'oeil</a:t>
            </a:r>
            <a:endParaRPr lang="en-US" dirty="0"/>
          </a:p>
        </p:txBody>
      </p:sp>
      <p:sp>
        <p:nvSpPr>
          <p:cNvPr id="6" name="Content Placeholder 5"/>
          <p:cNvSpPr>
            <a:spLocks noGrp="1"/>
          </p:cNvSpPr>
          <p:nvPr>
            <p:ph idx="1"/>
          </p:nvPr>
        </p:nvSpPr>
        <p:spPr/>
        <p:txBody>
          <a:bodyPr/>
          <a:lstStyle/>
          <a:p>
            <a:endParaRPr lang="en-US" dirty="0"/>
          </a:p>
        </p:txBody>
      </p:sp>
      <p:pic>
        <p:nvPicPr>
          <p:cNvPr id="7" name="Picture 7" descr="http://easyfauxmarble.com/wp-content/uploads/2009/06/Painting-Faux-Marble.jpg"/>
          <p:cNvPicPr>
            <a:picLocks noChangeAspect="1" noChangeArrowheads="1"/>
          </p:cNvPicPr>
          <p:nvPr/>
        </p:nvPicPr>
        <p:blipFill>
          <a:blip r:embed="rId2" cstate="print"/>
          <a:srcRect/>
          <a:stretch>
            <a:fillRect/>
          </a:stretch>
        </p:blipFill>
        <p:spPr bwMode="auto">
          <a:xfrm>
            <a:off x="457200" y="2133600"/>
            <a:ext cx="3811588" cy="3905250"/>
          </a:xfrm>
          <a:prstGeom prst="rect">
            <a:avLst/>
          </a:prstGeom>
          <a:noFill/>
          <a:ln w="9525">
            <a:noFill/>
            <a:miter lim="800000"/>
            <a:headEnd/>
            <a:tailEnd/>
          </a:ln>
        </p:spPr>
      </p:pic>
      <p:pic>
        <p:nvPicPr>
          <p:cNvPr id="8" name="Picture 9" descr="http://www.burlsnuff.com/img_objects/o_fauxburlgb_4.jpg"/>
          <p:cNvPicPr>
            <a:picLocks noChangeAspect="1" noChangeArrowheads="1"/>
          </p:cNvPicPr>
          <p:nvPr/>
        </p:nvPicPr>
        <p:blipFill>
          <a:blip r:embed="rId3" cstate="print"/>
          <a:srcRect/>
          <a:stretch>
            <a:fillRect/>
          </a:stretch>
        </p:blipFill>
        <p:spPr bwMode="auto">
          <a:xfrm>
            <a:off x="4495800" y="1752600"/>
            <a:ext cx="4243388" cy="3074988"/>
          </a:xfrm>
          <a:prstGeom prst="rect">
            <a:avLst/>
          </a:prstGeom>
          <a:noFill/>
          <a:ln w="9525">
            <a:noFill/>
            <a:miter lim="800000"/>
            <a:headEnd/>
            <a:tailEnd/>
          </a:ln>
        </p:spPr>
      </p:pic>
    </p:spTree>
  </p:cSld>
  <p:clrMapOvr>
    <a:masterClrMapping/>
  </p:clrMapOvr>
  <p:transition spd="med">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en-US" smtClean="0"/>
          </a:p>
        </p:txBody>
      </p:sp>
      <p:pic>
        <p:nvPicPr>
          <p:cNvPr id="9219" name="Picture 2" descr="http://www.essentialhumanities.net/images/paint2_3_01.jpg"/>
          <p:cNvPicPr>
            <a:picLocks noChangeAspect="1" noChangeArrowheads="1"/>
          </p:cNvPicPr>
          <p:nvPr/>
        </p:nvPicPr>
        <p:blipFill>
          <a:blip r:embed="rId2" cstate="print"/>
          <a:srcRect/>
          <a:stretch>
            <a:fillRect/>
          </a:stretch>
        </p:blipFill>
        <p:spPr bwMode="auto">
          <a:xfrm>
            <a:off x="838200" y="609600"/>
            <a:ext cx="7543800" cy="565785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baseline="30000" dirty="0" smtClean="0"/>
              <a:t>nd</a:t>
            </a:r>
            <a:r>
              <a:rPr lang="en-US" dirty="0" smtClean="0"/>
              <a:t> Style</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a:t>
            </a:r>
            <a:r>
              <a:rPr lang="en-US" i="1" dirty="0" smtClean="0"/>
              <a:t>Second style</a:t>
            </a:r>
            <a:r>
              <a:rPr lang="en-US" dirty="0" smtClean="0"/>
              <a:t>, </a:t>
            </a:r>
            <a:r>
              <a:rPr lang="en-US" i="1" dirty="0" smtClean="0"/>
              <a:t>architectural style</a:t>
            </a:r>
            <a:r>
              <a:rPr lang="en-US" dirty="0" smtClean="0"/>
              <a:t>, or 'illusionism' dominated the 1st century BCE, where walls were decorated with architectural features and trompe </a:t>
            </a:r>
            <a:r>
              <a:rPr lang="en-US" dirty="0" err="1" smtClean="0"/>
              <a:t>l'oeil</a:t>
            </a:r>
            <a:r>
              <a:rPr lang="en-US" dirty="0" smtClean="0"/>
              <a:t> (trick of the eye) compositions.</a:t>
            </a:r>
          </a:p>
          <a:p>
            <a:r>
              <a:rPr lang="en-US" dirty="0" smtClean="0"/>
              <a:t>It is characterized by use of relative perspective (not precise linear perspective)</a:t>
            </a:r>
          </a:p>
          <a:p>
            <a:r>
              <a:rPr lang="en-US" dirty="0" smtClean="0"/>
              <a:t>Images and landscapes began to be introduced to the first style around 90 BCE, and gained ground from 70 BCE onwards, along with illusionistic and architectonic motifs. </a:t>
            </a:r>
          </a:p>
          <a:p>
            <a:r>
              <a:rPr lang="en-US" dirty="0" smtClean="0"/>
              <a:t>Decoration had to give the greatest possible impression of depth. Imitations of images appeared, at first in the higher section, then (after 50 BCE) in the background of landscapes which provided a stage for mythological stories, theatrical masks, or decorations.</a:t>
            </a:r>
          </a:p>
          <a:p>
            <a:r>
              <a:rPr lang="en-US" dirty="0" smtClean="0"/>
              <a:t>Much of the depth of the mature Second Style comes from the use of aerial </a:t>
            </a:r>
            <a:r>
              <a:rPr lang="en-US" b="1" dirty="0" smtClean="0"/>
              <a:t>(atmospheric) perspective </a:t>
            </a:r>
            <a:r>
              <a:rPr lang="en-US" dirty="0" smtClean="0"/>
              <a:t>that blurred the appearance of objects further away. Thus, the foreground is rather precise while the background is somewhat indistinctly purple, blue, and gray.</a:t>
            </a:r>
          </a:p>
          <a:p>
            <a:r>
              <a:rPr lang="en-US" dirty="0" smtClean="0"/>
              <a:t>Fashionable particularly from the 40s BCE onwards, it began to wane in the final decades BCE.</a:t>
            </a:r>
            <a:endParaRPr lang="en-US" dirty="0"/>
          </a:p>
        </p:txBody>
      </p:sp>
    </p:spTree>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en-US" smtClean="0"/>
          </a:p>
        </p:txBody>
      </p:sp>
      <p:sp>
        <p:nvSpPr>
          <p:cNvPr id="10243" name="Rectangle 3"/>
          <p:cNvSpPr>
            <a:spLocks noGrp="1" noChangeArrowheads="1"/>
          </p:cNvSpPr>
          <p:nvPr>
            <p:ph type="body" idx="1"/>
          </p:nvPr>
        </p:nvSpPr>
        <p:spPr/>
        <p:txBody>
          <a:bodyPr/>
          <a:lstStyle/>
          <a:p>
            <a:pPr eaLnBrk="1" hangingPunct="1"/>
            <a:endParaRPr lang="en-US" smtClean="0"/>
          </a:p>
        </p:txBody>
      </p:sp>
      <p:pic>
        <p:nvPicPr>
          <p:cNvPr id="10244" name="Picture 5" descr="Dionysiac%20mystery%20frieze"/>
          <p:cNvPicPr>
            <a:picLocks noChangeAspect="1" noChangeArrowheads="1"/>
          </p:cNvPicPr>
          <p:nvPr/>
        </p:nvPicPr>
        <p:blipFill>
          <a:blip r:embed="rId2" cstate="print"/>
          <a:srcRect/>
          <a:stretch>
            <a:fillRect/>
          </a:stretch>
        </p:blipFill>
        <p:spPr bwMode="auto">
          <a:xfrm>
            <a:off x="0" y="685800"/>
            <a:ext cx="9144000" cy="5394325"/>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endParaRPr lang="en-US" smtClean="0"/>
          </a:p>
        </p:txBody>
      </p:sp>
      <p:pic>
        <p:nvPicPr>
          <p:cNvPr id="46083" name="Picture 2" descr="http://www.metmuseum.org/toah/images/hb/hb_03.14.13a-g_av1.jpg"/>
          <p:cNvPicPr>
            <a:picLocks noChangeAspect="1" noChangeArrowheads="1"/>
          </p:cNvPicPr>
          <p:nvPr/>
        </p:nvPicPr>
        <p:blipFill>
          <a:blip r:embed="rId2" cstate="print"/>
          <a:srcRect/>
          <a:stretch>
            <a:fillRect/>
          </a:stretch>
        </p:blipFill>
        <p:spPr bwMode="auto">
          <a:xfrm>
            <a:off x="1066800" y="87313"/>
            <a:ext cx="7086600" cy="6694487"/>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3</a:t>
            </a:r>
            <a:r>
              <a:rPr lang="en-US" baseline="30000" dirty="0" smtClean="0"/>
              <a:t>rd</a:t>
            </a:r>
            <a:r>
              <a:rPr lang="en-US" dirty="0" smtClean="0"/>
              <a:t> Style</a:t>
            </a:r>
            <a:endParaRPr lang="en-US" dirty="0"/>
          </a:p>
        </p:txBody>
      </p:sp>
      <p:sp>
        <p:nvSpPr>
          <p:cNvPr id="6" name="Content Placeholder 5"/>
          <p:cNvSpPr>
            <a:spLocks noGrp="1"/>
          </p:cNvSpPr>
          <p:nvPr>
            <p:ph idx="1"/>
          </p:nvPr>
        </p:nvSpPr>
        <p:spPr/>
        <p:txBody>
          <a:bodyPr>
            <a:normAutofit fontScale="70000" lnSpcReduction="20000"/>
          </a:bodyPr>
          <a:lstStyle/>
          <a:p>
            <a:r>
              <a:rPr lang="en-US" dirty="0" smtClean="0"/>
              <a:t>Called the Ornamental style</a:t>
            </a:r>
          </a:p>
          <a:p>
            <a:r>
              <a:rPr lang="en-US" dirty="0" smtClean="0"/>
              <a:t>These paintings were decorated with delicate linear fantasies, predominantly </a:t>
            </a:r>
            <a:r>
              <a:rPr lang="en-US" i="1" dirty="0" smtClean="0"/>
              <a:t>monochromatic,</a:t>
            </a:r>
            <a:r>
              <a:rPr lang="en-US" dirty="0" smtClean="0"/>
              <a:t> that replaced the three-dimensional worlds of the Second Style.</a:t>
            </a:r>
          </a:p>
          <a:p>
            <a:r>
              <a:rPr lang="en-US" dirty="0" smtClean="0"/>
              <a:t>This style is typically noted as simplistically elegant.</a:t>
            </a:r>
          </a:p>
          <a:p>
            <a:r>
              <a:rPr lang="en-US" dirty="0" smtClean="0"/>
              <a:t>Emphasis on the surface of the wall (no illusion)</a:t>
            </a:r>
          </a:p>
          <a:p>
            <a:r>
              <a:rPr lang="en-US" dirty="0" smtClean="0"/>
              <a:t>Impossible columns/architectural features</a:t>
            </a:r>
          </a:p>
          <a:p>
            <a:r>
              <a:rPr lang="en-US" dirty="0" smtClean="0"/>
              <a:t>These often involve a delicate architectural frame over a blank, monochromatic background with only a small scene located in the middle, like a tiny floating landscape.</a:t>
            </a:r>
          </a:p>
          <a:p>
            <a:r>
              <a:rPr lang="en-US" dirty="0" smtClean="0"/>
              <a:t>It was found in Rome until 40 CE and in the Pompeii area until 60 CE.</a:t>
            </a:r>
            <a:endParaRPr lang="en-US" dirty="0"/>
          </a:p>
        </p:txBody>
      </p:sp>
    </p:spTree>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dates </a:t>
            </a:r>
            <a:endParaRPr lang="en-US" dirty="0"/>
          </a:p>
        </p:txBody>
      </p:sp>
      <p:sp>
        <p:nvSpPr>
          <p:cNvPr id="3" name="Content Placeholder 2"/>
          <p:cNvSpPr>
            <a:spLocks noGrp="1"/>
          </p:cNvSpPr>
          <p:nvPr>
            <p:ph idx="1"/>
          </p:nvPr>
        </p:nvSpPr>
        <p:spPr/>
        <p:txBody>
          <a:bodyPr/>
          <a:lstStyle/>
          <a:p>
            <a:r>
              <a:rPr lang="en-US" dirty="0" smtClean="0"/>
              <a:t>Republic period 700 BCE- 100 BCE</a:t>
            </a:r>
          </a:p>
          <a:p>
            <a:r>
              <a:rPr lang="en-US" dirty="0" smtClean="0"/>
              <a:t>Civil war period 100 BCE-50 BCE</a:t>
            </a:r>
          </a:p>
          <a:p>
            <a:r>
              <a:rPr lang="en-US" dirty="0" smtClean="0"/>
              <a:t>Early empire 50 BCE-100 CE</a:t>
            </a:r>
          </a:p>
          <a:p>
            <a:r>
              <a:rPr lang="en-US" dirty="0" smtClean="0"/>
              <a:t>High empire 100 CE-200 CE</a:t>
            </a:r>
          </a:p>
          <a:p>
            <a:r>
              <a:rPr lang="en-US" dirty="0" smtClean="0"/>
              <a:t>Late empire 200-400 CE</a:t>
            </a:r>
            <a:endParaRPr lang="en-US" dirty="0"/>
          </a:p>
        </p:txBody>
      </p:sp>
    </p:spTree>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n-US" smtClean="0"/>
          </a:p>
        </p:txBody>
      </p:sp>
      <p:sp>
        <p:nvSpPr>
          <p:cNvPr id="13315" name="Rectangle 3"/>
          <p:cNvSpPr>
            <a:spLocks noGrp="1" noChangeArrowheads="1"/>
          </p:cNvSpPr>
          <p:nvPr>
            <p:ph type="body" idx="1"/>
          </p:nvPr>
        </p:nvSpPr>
        <p:spPr/>
        <p:txBody>
          <a:bodyPr/>
          <a:lstStyle/>
          <a:p>
            <a:pPr eaLnBrk="1" hangingPunct="1"/>
            <a:endParaRPr lang="en-US" smtClean="0"/>
          </a:p>
        </p:txBody>
      </p:sp>
      <p:pic>
        <p:nvPicPr>
          <p:cNvPr id="13316" name="Picture 5" descr="3rdstylefronto"/>
          <p:cNvPicPr>
            <a:picLocks noChangeAspect="1" noChangeArrowheads="1"/>
          </p:cNvPicPr>
          <p:nvPr/>
        </p:nvPicPr>
        <p:blipFill>
          <a:blip r:embed="rId2" cstate="print"/>
          <a:srcRect/>
          <a:stretch>
            <a:fillRect/>
          </a:stretch>
        </p:blipFill>
        <p:spPr bwMode="auto">
          <a:xfrm>
            <a:off x="762000" y="228600"/>
            <a:ext cx="7696200" cy="6264275"/>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endParaRPr lang="en-US" smtClean="0"/>
          </a:p>
        </p:txBody>
      </p:sp>
      <p:pic>
        <p:nvPicPr>
          <p:cNvPr id="44035" name="Picture 2" descr="http://www.metmuseum.org/toah/images/h2/h2_20.192.1-.3.jpg"/>
          <p:cNvPicPr>
            <a:picLocks noChangeAspect="1" noChangeArrowheads="1"/>
          </p:cNvPicPr>
          <p:nvPr/>
        </p:nvPicPr>
        <p:blipFill>
          <a:blip r:embed="rId2" cstate="print"/>
          <a:srcRect/>
          <a:stretch>
            <a:fillRect/>
          </a:stretch>
        </p:blipFill>
        <p:spPr bwMode="auto">
          <a:xfrm>
            <a:off x="0" y="0"/>
            <a:ext cx="3657600" cy="6864350"/>
          </a:xfrm>
          <a:prstGeom prst="rect">
            <a:avLst/>
          </a:prstGeom>
          <a:noFill/>
          <a:ln w="9525">
            <a:noFill/>
            <a:miter lim="800000"/>
            <a:headEnd/>
            <a:tailEnd/>
          </a:ln>
        </p:spPr>
      </p:pic>
      <p:pic>
        <p:nvPicPr>
          <p:cNvPr id="44036" name="Picture 4" descr="http://www.metmuseum.org/toah/images/hb/hb_20.192.1-.3_av8.jpg"/>
          <p:cNvPicPr>
            <a:picLocks noChangeAspect="1" noChangeArrowheads="1"/>
          </p:cNvPicPr>
          <p:nvPr/>
        </p:nvPicPr>
        <p:blipFill>
          <a:blip r:embed="rId3" cstate="print"/>
          <a:srcRect/>
          <a:stretch>
            <a:fillRect/>
          </a:stretch>
        </p:blipFill>
        <p:spPr bwMode="auto">
          <a:xfrm>
            <a:off x="3733800" y="1371600"/>
            <a:ext cx="5410200" cy="3573463"/>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a:t>
            </a:r>
            <a:r>
              <a:rPr lang="en-US" baseline="30000" dirty="0" smtClean="0"/>
              <a:t>th</a:t>
            </a:r>
            <a:r>
              <a:rPr lang="en-US" dirty="0" smtClean="0"/>
              <a:t> Style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Combines elements of all the previous styles</a:t>
            </a:r>
          </a:p>
          <a:p>
            <a:r>
              <a:rPr lang="en-US" dirty="0" smtClean="0"/>
              <a:t>(ca. 60–79 AD) is generally less ornamented than its predecessor. The style was, however, much more complex. It revives large-scale narrative painting and panoramic vistas while retaining the architectural details of the Second and First Styles.</a:t>
            </a:r>
          </a:p>
          <a:p>
            <a:r>
              <a:rPr lang="en-US" dirty="0" smtClean="0"/>
              <a:t>The overall feeling of the walls typically formed a mosaic of </a:t>
            </a:r>
            <a:r>
              <a:rPr lang="en-US" i="1" dirty="0" smtClean="0"/>
              <a:t>framed</a:t>
            </a:r>
            <a:r>
              <a:rPr lang="en-US" dirty="0" smtClean="0"/>
              <a:t> pictures that took up entire walls.</a:t>
            </a:r>
          </a:p>
          <a:p>
            <a:r>
              <a:rPr lang="en-US" dirty="0" smtClean="0"/>
              <a:t> The lower zones of these walls tended to be composed of the First Style. Panels were also used with floral designs on the walls.</a:t>
            </a:r>
          </a:p>
          <a:p>
            <a:r>
              <a:rPr lang="en-US" dirty="0" smtClean="0"/>
              <a:t>Contributes the still life to art</a:t>
            </a:r>
          </a:p>
          <a:p>
            <a:endParaRPr lang="en-US" dirty="0"/>
          </a:p>
        </p:txBody>
      </p:sp>
    </p:spTree>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i="1" dirty="0" err="1" smtClean="0">
                <a:solidFill>
                  <a:srgbClr val="00B050"/>
                </a:solidFill>
              </a:rPr>
              <a:t>Domus</a:t>
            </a:r>
            <a:r>
              <a:rPr lang="en-US" i="1" dirty="0" smtClean="0">
                <a:solidFill>
                  <a:srgbClr val="00B050"/>
                </a:solidFill>
              </a:rPr>
              <a:t> </a:t>
            </a:r>
            <a:r>
              <a:rPr lang="en-US" i="1" dirty="0" err="1" smtClean="0">
                <a:solidFill>
                  <a:srgbClr val="00B050"/>
                </a:solidFill>
              </a:rPr>
              <a:t>Aurea</a:t>
            </a:r>
            <a:r>
              <a:rPr lang="en-US" i="1" dirty="0" smtClean="0">
                <a:solidFill>
                  <a:srgbClr val="00B050"/>
                </a:solidFill>
              </a:rPr>
              <a:t> of Nero</a:t>
            </a:r>
            <a:r>
              <a:rPr lang="en-US" dirty="0" smtClean="0">
                <a:solidFill>
                  <a:srgbClr val="00B050"/>
                </a:solidFill>
              </a:rPr>
              <a:t/>
            </a:r>
            <a:br>
              <a:rPr lang="en-US" dirty="0" smtClean="0">
                <a:solidFill>
                  <a:srgbClr val="00B050"/>
                </a:solidFill>
              </a:rPr>
            </a:br>
            <a:r>
              <a:rPr lang="en-US" dirty="0" smtClean="0">
                <a:solidFill>
                  <a:srgbClr val="00B050"/>
                </a:solidFill>
              </a:rPr>
              <a:t>Roman</a:t>
            </a:r>
            <a:br>
              <a:rPr lang="en-US" dirty="0" smtClean="0">
                <a:solidFill>
                  <a:srgbClr val="00B050"/>
                </a:solidFill>
              </a:rPr>
            </a:br>
            <a:r>
              <a:rPr lang="en-US" dirty="0" smtClean="0">
                <a:solidFill>
                  <a:srgbClr val="00B050"/>
                </a:solidFill>
              </a:rPr>
              <a:t>75 BCE</a:t>
            </a:r>
            <a:br>
              <a:rPr lang="en-US" dirty="0" smtClean="0">
                <a:solidFill>
                  <a:srgbClr val="00B050"/>
                </a:solidFill>
              </a:rPr>
            </a:br>
            <a:r>
              <a:rPr lang="en-US" dirty="0" smtClean="0">
                <a:solidFill>
                  <a:srgbClr val="00B050"/>
                </a:solidFill>
              </a:rPr>
              <a:t>4</a:t>
            </a:r>
            <a:r>
              <a:rPr lang="en-US" baseline="30000" dirty="0" smtClean="0">
                <a:solidFill>
                  <a:srgbClr val="00B050"/>
                </a:solidFill>
              </a:rPr>
              <a:t>th</a:t>
            </a:r>
            <a:r>
              <a:rPr lang="en-US" dirty="0" smtClean="0">
                <a:solidFill>
                  <a:srgbClr val="00B050"/>
                </a:solidFill>
              </a:rPr>
              <a:t> Style</a:t>
            </a:r>
            <a:endParaRPr lang="en-US" dirty="0">
              <a:solidFill>
                <a:srgbClr val="00B050"/>
              </a:solidFill>
            </a:endParaRPr>
          </a:p>
        </p:txBody>
      </p:sp>
      <p:sp>
        <p:nvSpPr>
          <p:cNvPr id="8" name="Content Placeholder 7"/>
          <p:cNvSpPr>
            <a:spLocks noGrp="1"/>
          </p:cNvSpPr>
          <p:nvPr>
            <p:ph idx="1"/>
          </p:nvPr>
        </p:nvSpPr>
        <p:spPr/>
        <p:txBody>
          <a:bodyPr/>
          <a:lstStyle/>
          <a:p>
            <a:endParaRPr lang="en-US"/>
          </a:p>
        </p:txBody>
      </p:sp>
      <p:sp>
        <p:nvSpPr>
          <p:cNvPr id="7" name="Text Placeholder 6"/>
          <p:cNvSpPr>
            <a:spLocks noGrp="1"/>
          </p:cNvSpPr>
          <p:nvPr>
            <p:ph type="body" sz="half" idx="2"/>
          </p:nvPr>
        </p:nvSpPr>
        <p:spPr/>
        <p:txBody>
          <a:bodyPr>
            <a:normAutofit/>
          </a:bodyPr>
          <a:lstStyle/>
          <a:p>
            <a:r>
              <a:rPr lang="en-US" sz="1600" dirty="0" smtClean="0"/>
              <a:t>-Literally means the "Golden House of Nero"</a:t>
            </a:r>
          </a:p>
          <a:p>
            <a:r>
              <a:rPr lang="en-US" sz="1600" dirty="0" smtClean="0"/>
              <a:t>-Monochromatic background (Third Style)</a:t>
            </a:r>
          </a:p>
          <a:p>
            <a:r>
              <a:rPr lang="en-US" sz="1600" dirty="0" smtClean="0"/>
              <a:t>-Animals and figures are placed throughout the pattern (Second Style)</a:t>
            </a:r>
          </a:p>
          <a:p>
            <a:r>
              <a:rPr lang="en-US" sz="1600" dirty="0" smtClean="0"/>
              <a:t>-See glimpses of architectural structures that extend past the wall (Second and Third Styles)</a:t>
            </a:r>
          </a:p>
          <a:p>
            <a:endParaRPr lang="en-US" dirty="0"/>
          </a:p>
        </p:txBody>
      </p:sp>
      <p:pic>
        <p:nvPicPr>
          <p:cNvPr id="48132" name="Picture 2" descr="http://www.aasd.k12.wi.us/Staff/lawrencebarbar/Lawrancebarbara/ch10/10-20.jpg"/>
          <p:cNvPicPr>
            <a:picLocks noChangeAspect="1" noChangeArrowheads="1"/>
          </p:cNvPicPr>
          <p:nvPr/>
        </p:nvPicPr>
        <p:blipFill>
          <a:blip r:embed="rId2" cstate="print"/>
          <a:srcRect/>
          <a:stretch>
            <a:fillRect/>
          </a:stretch>
        </p:blipFill>
        <p:spPr bwMode="auto">
          <a:xfrm>
            <a:off x="3552825" y="381000"/>
            <a:ext cx="5448300" cy="39624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smtClean="0"/>
              <a:t>OK guess the style</a:t>
            </a:r>
          </a:p>
        </p:txBody>
      </p:sp>
      <p:pic>
        <p:nvPicPr>
          <p:cNvPr id="51203" name="Picture 2" descr="http://www.vroma.org/images/mcmanus_images/paula_chabot/house/pchouse.32.jpg"/>
          <p:cNvPicPr>
            <a:picLocks noChangeAspect="1" noChangeArrowheads="1"/>
          </p:cNvPicPr>
          <p:nvPr/>
        </p:nvPicPr>
        <p:blipFill>
          <a:blip r:embed="rId2" cstate="print"/>
          <a:srcRect/>
          <a:stretch>
            <a:fillRect/>
          </a:stretch>
        </p:blipFill>
        <p:spPr bwMode="auto">
          <a:xfrm>
            <a:off x="2209800" y="1219200"/>
            <a:ext cx="4724400" cy="5521325"/>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endParaRPr lang="en-US" smtClean="0"/>
          </a:p>
        </p:txBody>
      </p:sp>
      <p:pic>
        <p:nvPicPr>
          <p:cNvPr id="53251" name="Picture 2" descr="http://www.vroma.org/~jwalker/images/jw-112.jpg"/>
          <p:cNvPicPr>
            <a:picLocks noChangeAspect="1" noChangeArrowheads="1"/>
          </p:cNvPicPr>
          <p:nvPr/>
        </p:nvPicPr>
        <p:blipFill>
          <a:blip r:embed="rId2" cstate="print"/>
          <a:srcRect/>
          <a:stretch>
            <a:fillRect/>
          </a:stretch>
        </p:blipFill>
        <p:spPr bwMode="auto">
          <a:xfrm>
            <a:off x="2209800" y="685800"/>
            <a:ext cx="5029200" cy="4994275"/>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endParaRPr lang="en-US" smtClean="0"/>
          </a:p>
        </p:txBody>
      </p:sp>
      <p:pic>
        <p:nvPicPr>
          <p:cNvPr id="52227" name="Picture 4" descr="http://shelton.berkeley.edu/mymyth/picsRome/B0306180600.jpg"/>
          <p:cNvPicPr>
            <a:picLocks noChangeAspect="1" noChangeArrowheads="1"/>
          </p:cNvPicPr>
          <p:nvPr/>
        </p:nvPicPr>
        <p:blipFill>
          <a:blip r:embed="rId2" cstate="print"/>
          <a:srcRect/>
          <a:stretch>
            <a:fillRect/>
          </a:stretch>
        </p:blipFill>
        <p:spPr bwMode="auto">
          <a:xfrm>
            <a:off x="1524000" y="304800"/>
            <a:ext cx="6324600" cy="6154738"/>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4267200" cy="2392362"/>
          </a:xfrm>
        </p:spPr>
        <p:txBody>
          <a:bodyPr rtlCol="0">
            <a:normAutofit fontScale="90000"/>
          </a:bodyPr>
          <a:lstStyle/>
          <a:p>
            <a:pPr eaLnBrk="1" fontAlgn="auto" hangingPunct="1">
              <a:spcAft>
                <a:spcPts val="0"/>
              </a:spcAft>
              <a:defRPr/>
            </a:pPr>
            <a:r>
              <a:rPr lang="en-US" dirty="0" smtClean="0">
                <a:latin typeface="High Tower Text" pitchFamily="18" charset="0"/>
              </a:rPr>
              <a:t>Can you identify the first 3 styles in this 4</a:t>
            </a:r>
            <a:r>
              <a:rPr lang="en-US" baseline="30000" dirty="0" smtClean="0">
                <a:latin typeface="High Tower Text" pitchFamily="18" charset="0"/>
              </a:rPr>
              <a:t>th</a:t>
            </a:r>
            <a:r>
              <a:rPr lang="en-US" dirty="0" smtClean="0">
                <a:latin typeface="High Tower Text" pitchFamily="18" charset="0"/>
              </a:rPr>
              <a:t>  style wall?</a:t>
            </a:r>
          </a:p>
        </p:txBody>
      </p:sp>
      <p:sp>
        <p:nvSpPr>
          <p:cNvPr id="11267" name="Content Placeholder 2"/>
          <p:cNvSpPr>
            <a:spLocks noGrp="1"/>
          </p:cNvSpPr>
          <p:nvPr>
            <p:ph idx="1"/>
          </p:nvPr>
        </p:nvSpPr>
        <p:spPr>
          <a:xfrm>
            <a:off x="457200" y="3962400"/>
            <a:ext cx="3810000" cy="2362200"/>
          </a:xfrm>
        </p:spPr>
        <p:txBody>
          <a:bodyPr/>
          <a:lstStyle/>
          <a:p>
            <a:pPr eaLnBrk="1" hangingPunct="1"/>
            <a:r>
              <a:rPr lang="en-US" smtClean="0">
                <a:latin typeface="High Tower Text" pitchFamily="18" charset="0"/>
              </a:rPr>
              <a:t>1</a:t>
            </a:r>
            <a:r>
              <a:rPr lang="en-US" baseline="30000" smtClean="0">
                <a:latin typeface="High Tower Text" pitchFamily="18" charset="0"/>
              </a:rPr>
              <a:t>st</a:t>
            </a:r>
            <a:endParaRPr lang="en-US" smtClean="0">
              <a:latin typeface="High Tower Text" pitchFamily="18" charset="0"/>
            </a:endParaRPr>
          </a:p>
          <a:p>
            <a:pPr eaLnBrk="1" hangingPunct="1"/>
            <a:r>
              <a:rPr lang="en-US" smtClean="0">
                <a:latin typeface="High Tower Text" pitchFamily="18" charset="0"/>
              </a:rPr>
              <a:t>2</a:t>
            </a:r>
            <a:r>
              <a:rPr lang="en-US" baseline="30000" smtClean="0">
                <a:latin typeface="High Tower Text" pitchFamily="18" charset="0"/>
              </a:rPr>
              <a:t>nd</a:t>
            </a:r>
            <a:endParaRPr lang="en-US" smtClean="0">
              <a:latin typeface="High Tower Text" pitchFamily="18" charset="0"/>
            </a:endParaRPr>
          </a:p>
          <a:p>
            <a:pPr eaLnBrk="1" hangingPunct="1"/>
            <a:r>
              <a:rPr lang="en-US" smtClean="0">
                <a:latin typeface="High Tower Text" pitchFamily="18" charset="0"/>
              </a:rPr>
              <a:t>3</a:t>
            </a:r>
            <a:r>
              <a:rPr lang="en-US" baseline="30000" smtClean="0">
                <a:latin typeface="High Tower Text" pitchFamily="18" charset="0"/>
              </a:rPr>
              <a:t>rd</a:t>
            </a:r>
            <a:endParaRPr lang="en-US" smtClean="0">
              <a:latin typeface="High Tower Text" pitchFamily="18" charset="0"/>
            </a:endParaRPr>
          </a:p>
          <a:p>
            <a:pPr eaLnBrk="1" hangingPunct="1"/>
            <a:endParaRPr lang="en-US" smtClean="0">
              <a:latin typeface="High Tower Text" pitchFamily="18" charset="0"/>
            </a:endParaRPr>
          </a:p>
        </p:txBody>
      </p:sp>
      <p:pic>
        <p:nvPicPr>
          <p:cNvPr id="11268" name="Picture 4" descr="Pompeii - 4th style"/>
          <p:cNvPicPr>
            <a:picLocks noChangeAspect="1" noChangeArrowheads="1"/>
          </p:cNvPicPr>
          <p:nvPr/>
        </p:nvPicPr>
        <p:blipFill>
          <a:blip r:embed="rId2" cstate="print"/>
          <a:srcRect/>
          <a:stretch>
            <a:fillRect/>
          </a:stretch>
        </p:blipFill>
        <p:spPr bwMode="auto">
          <a:xfrm>
            <a:off x="4260850" y="0"/>
            <a:ext cx="4883150" cy="6858000"/>
          </a:xfrm>
          <a:prstGeom prst="rect">
            <a:avLst/>
          </a:prstGeom>
          <a:noFill/>
          <a:ln w="9525">
            <a:noFill/>
            <a:miter lim="800000"/>
            <a:headEnd/>
            <a:tailEnd/>
          </a:ln>
        </p:spPr>
      </p:pic>
      <p:cxnSp>
        <p:nvCxnSpPr>
          <p:cNvPr id="6" name="Straight Arrow Connector 5"/>
          <p:cNvCxnSpPr/>
          <p:nvPr/>
        </p:nvCxnSpPr>
        <p:spPr>
          <a:xfrm>
            <a:off x="1371600" y="4191000"/>
            <a:ext cx="3429000" cy="838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524000" y="3124200"/>
            <a:ext cx="312420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524000" y="1447800"/>
            <a:ext cx="3657600" cy="327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447800" y="3733800"/>
            <a:ext cx="426720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3008313" cy="1130300"/>
          </a:xfrm>
        </p:spPr>
        <p:txBody>
          <a:bodyPr/>
          <a:lstStyle/>
          <a:p>
            <a:r>
              <a:rPr lang="en-US" i="1" dirty="0" smtClean="0"/>
              <a:t>Still life w/ Peaches</a:t>
            </a:r>
            <a:r>
              <a:rPr lang="en-US" dirty="0" smtClean="0"/>
              <a:t/>
            </a:r>
            <a:br>
              <a:rPr lang="en-US" dirty="0" smtClean="0"/>
            </a:br>
            <a:r>
              <a:rPr lang="en-US" dirty="0" smtClean="0"/>
              <a:t>Roman early empire</a:t>
            </a:r>
            <a:br>
              <a:rPr lang="en-US" dirty="0" smtClean="0"/>
            </a:br>
            <a:r>
              <a:rPr lang="en-US" dirty="0" smtClean="0"/>
              <a:t>50 BCE</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a:xfrm>
            <a:off x="685800" y="1676400"/>
            <a:ext cx="2779713" cy="4449763"/>
          </a:xfrm>
        </p:spPr>
        <p:txBody>
          <a:bodyPr/>
          <a:lstStyle/>
          <a:p>
            <a:r>
              <a:rPr lang="en-US" dirty="0" smtClean="0"/>
              <a:t>arrangement of peaches, stems, and half-filled pitcher of water</a:t>
            </a:r>
          </a:p>
          <a:p>
            <a:r>
              <a:rPr lang="en-US" dirty="0" smtClean="0"/>
              <a:t>-Concentration on the different textures of the surfaces, roundness of the peaches, and the pitcher</a:t>
            </a:r>
          </a:p>
          <a:p>
            <a:r>
              <a:rPr lang="en-US" dirty="0" smtClean="0"/>
              <a:t>-Reflective surface of the glass emphasized </a:t>
            </a:r>
          </a:p>
          <a:p>
            <a:r>
              <a:rPr lang="en-US" dirty="0" smtClean="0"/>
              <a:t>-Composition emphasizes curves and arcs</a:t>
            </a:r>
          </a:p>
          <a:p>
            <a:r>
              <a:rPr lang="en-US" dirty="0" smtClean="0"/>
              <a:t>-Delight in showing how light plays on a given surface</a:t>
            </a:r>
          </a:p>
          <a:p>
            <a:r>
              <a:rPr lang="en-US" dirty="0" smtClean="0"/>
              <a:t>-Made popular by Octavian Augustus’s  wife </a:t>
            </a:r>
          </a:p>
          <a:p>
            <a:endParaRPr lang="en-US" dirty="0"/>
          </a:p>
        </p:txBody>
      </p:sp>
      <p:pic>
        <p:nvPicPr>
          <p:cNvPr id="5" name="Picture 2" descr="http://www.independent.co.uk/multimedia/archive/00264/greatworks_264565s.jpg"/>
          <p:cNvPicPr>
            <a:picLocks noChangeAspect="1" noChangeArrowheads="1"/>
          </p:cNvPicPr>
          <p:nvPr/>
        </p:nvPicPr>
        <p:blipFill>
          <a:blip r:embed="rId2" cstate="print"/>
          <a:srcRect/>
          <a:stretch>
            <a:fillRect/>
          </a:stretch>
        </p:blipFill>
        <p:spPr bwMode="auto">
          <a:xfrm>
            <a:off x="3581400" y="609600"/>
            <a:ext cx="5311034" cy="51054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Art of the Empire</a:t>
            </a:r>
            <a:endParaRPr lang="en-US" dirty="0"/>
          </a:p>
        </p:txBody>
      </p:sp>
      <p:sp>
        <p:nvSpPr>
          <p:cNvPr id="6" name="Content Placeholder 5"/>
          <p:cNvSpPr>
            <a:spLocks noGrp="1"/>
          </p:cNvSpPr>
          <p:nvPr>
            <p:ph idx="1"/>
          </p:nvPr>
        </p:nvSpPr>
        <p:spPr/>
        <p:txBody>
          <a:bodyPr/>
          <a:lstStyle/>
          <a:p>
            <a:r>
              <a:rPr lang="en-US" dirty="0" smtClean="0"/>
              <a:t>Begins with Caesar but in reality it is with the rise of Augustus in 31 BCE that the Empire really gets going </a:t>
            </a:r>
          </a:p>
          <a:p>
            <a:endParaRPr lang="en-US" dirty="0"/>
          </a:p>
        </p:txBody>
      </p:sp>
    </p:spTree>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Themes</a:t>
            </a:r>
            <a:endParaRPr lang="en-US" dirty="0"/>
          </a:p>
        </p:txBody>
      </p:sp>
      <p:sp>
        <p:nvSpPr>
          <p:cNvPr id="9" name="Text Placeholder 8"/>
          <p:cNvSpPr>
            <a:spLocks noGrp="1"/>
          </p:cNvSpPr>
          <p:nvPr>
            <p:ph type="body" idx="1"/>
          </p:nvPr>
        </p:nvSpPr>
        <p:spPr/>
        <p:txBody>
          <a:bodyPr/>
          <a:lstStyle/>
          <a:p>
            <a:r>
              <a:rPr lang="en-US" dirty="0" smtClean="0"/>
              <a:t>Previous</a:t>
            </a:r>
            <a:endParaRPr lang="en-US" dirty="0"/>
          </a:p>
        </p:txBody>
      </p:sp>
      <p:sp>
        <p:nvSpPr>
          <p:cNvPr id="10" name="Content Placeholder 9"/>
          <p:cNvSpPr>
            <a:spLocks noGrp="1"/>
          </p:cNvSpPr>
          <p:nvPr>
            <p:ph sz="half" idx="2"/>
          </p:nvPr>
        </p:nvSpPr>
        <p:spPr/>
        <p:txBody>
          <a:bodyPr/>
          <a:lstStyle/>
          <a:p>
            <a:r>
              <a:rPr lang="en-US" sz="1800" b="1" dirty="0" smtClean="0"/>
              <a:t>Mesopotamians</a:t>
            </a:r>
            <a:r>
              <a:rPr lang="en-US" sz="1800" dirty="0" smtClean="0"/>
              <a:t>= Power Military, power over enemies</a:t>
            </a:r>
          </a:p>
          <a:p>
            <a:r>
              <a:rPr lang="en-US" sz="1800" b="1" dirty="0" smtClean="0"/>
              <a:t>Egyptians</a:t>
            </a:r>
            <a:r>
              <a:rPr lang="en-US" sz="1800" dirty="0" smtClean="0"/>
              <a:t>=Power over death, life after death, power of Pharaoh to maintain cosmic balance</a:t>
            </a:r>
          </a:p>
          <a:p>
            <a:r>
              <a:rPr lang="en-US" sz="1800" b="1" dirty="0" smtClean="0"/>
              <a:t>Minoans</a:t>
            </a:r>
            <a:r>
              <a:rPr lang="en-US" sz="1800" dirty="0" smtClean="0"/>
              <a:t>= love of nature</a:t>
            </a:r>
          </a:p>
          <a:p>
            <a:r>
              <a:rPr lang="en-US" sz="1800" b="1" dirty="0" err="1" smtClean="0"/>
              <a:t>Mycenaeans</a:t>
            </a:r>
            <a:r>
              <a:rPr lang="en-US" sz="1800" dirty="0" smtClean="0"/>
              <a:t>= power over enemies</a:t>
            </a:r>
          </a:p>
          <a:p>
            <a:r>
              <a:rPr lang="en-US" sz="1800" b="1" dirty="0" smtClean="0"/>
              <a:t>Archaic Greeks</a:t>
            </a:r>
            <a:r>
              <a:rPr lang="en-US" sz="1800" dirty="0" smtClean="0"/>
              <a:t>=Quest for Naturalism</a:t>
            </a:r>
          </a:p>
          <a:p>
            <a:r>
              <a:rPr lang="en-US" sz="1800" b="1" dirty="0" smtClean="0"/>
              <a:t>Classical Greeks</a:t>
            </a:r>
            <a:r>
              <a:rPr lang="en-US" sz="1800" dirty="0" smtClean="0"/>
              <a:t>= Quest for the Ideal</a:t>
            </a:r>
          </a:p>
          <a:p>
            <a:r>
              <a:rPr lang="en-US" sz="1800" b="1" dirty="0" smtClean="0"/>
              <a:t>Hellenistic Greeks</a:t>
            </a:r>
            <a:r>
              <a:rPr lang="en-US" sz="1800" dirty="0" smtClean="0"/>
              <a:t>=Raw emotion</a:t>
            </a:r>
          </a:p>
          <a:p>
            <a:endParaRPr lang="en-US" sz="1800" dirty="0" smtClean="0"/>
          </a:p>
          <a:p>
            <a:endParaRPr lang="en-US" dirty="0" smtClean="0"/>
          </a:p>
        </p:txBody>
      </p:sp>
      <p:sp>
        <p:nvSpPr>
          <p:cNvPr id="11" name="Text Placeholder 10"/>
          <p:cNvSpPr>
            <a:spLocks noGrp="1"/>
          </p:cNvSpPr>
          <p:nvPr>
            <p:ph type="body" sz="quarter" idx="3"/>
          </p:nvPr>
        </p:nvSpPr>
        <p:spPr/>
        <p:txBody>
          <a:bodyPr/>
          <a:lstStyle/>
          <a:p>
            <a:r>
              <a:rPr lang="en-US" dirty="0" smtClean="0"/>
              <a:t>Now</a:t>
            </a:r>
            <a:endParaRPr lang="en-US" dirty="0"/>
          </a:p>
        </p:txBody>
      </p:sp>
      <p:sp>
        <p:nvSpPr>
          <p:cNvPr id="12" name="Content Placeholder 11"/>
          <p:cNvSpPr>
            <a:spLocks noGrp="1"/>
          </p:cNvSpPr>
          <p:nvPr>
            <p:ph sz="quarter" idx="4"/>
          </p:nvPr>
        </p:nvSpPr>
        <p:spPr/>
        <p:txBody>
          <a:bodyPr/>
          <a:lstStyle/>
          <a:p>
            <a:r>
              <a:rPr lang="en-US" b="1" dirty="0" smtClean="0"/>
              <a:t>Roman Republic</a:t>
            </a:r>
            <a:r>
              <a:rPr lang="en-US" dirty="0" smtClean="0"/>
              <a:t>=</a:t>
            </a:r>
          </a:p>
          <a:p>
            <a:pPr lvl="1"/>
            <a:r>
              <a:rPr lang="en-US" dirty="0" smtClean="0"/>
              <a:t>Pragmatism </a:t>
            </a:r>
          </a:p>
          <a:p>
            <a:pPr lvl="1"/>
            <a:r>
              <a:rPr lang="en-US" dirty="0" smtClean="0"/>
              <a:t>Work </a:t>
            </a:r>
          </a:p>
          <a:p>
            <a:pPr lvl="1"/>
            <a:r>
              <a:rPr lang="en-US" dirty="0" smtClean="0"/>
              <a:t>Aristocracy </a:t>
            </a:r>
          </a:p>
          <a:p>
            <a:pPr lvl="1"/>
            <a:r>
              <a:rPr lang="en-US" dirty="0" smtClean="0"/>
              <a:t>Ancestor worship </a:t>
            </a:r>
          </a:p>
          <a:p>
            <a:pPr lvl="1"/>
            <a:r>
              <a:rPr lang="en-US" dirty="0" smtClean="0"/>
              <a:t>Concrete!</a:t>
            </a:r>
          </a:p>
          <a:p>
            <a:pPr lvl="1"/>
            <a:r>
              <a:rPr lang="en-US" dirty="0" smtClean="0"/>
              <a:t>Stoicism </a:t>
            </a:r>
          </a:p>
          <a:p>
            <a:pPr lvl="0"/>
            <a:r>
              <a:rPr lang="en-US" b="1" dirty="0" smtClean="0"/>
              <a:t>Roman Empire </a:t>
            </a:r>
          </a:p>
          <a:p>
            <a:pPr lvl="1"/>
            <a:r>
              <a:rPr lang="en-US" dirty="0" smtClean="0"/>
              <a:t>Epicureanism </a:t>
            </a:r>
          </a:p>
          <a:p>
            <a:pPr lvl="1"/>
            <a:r>
              <a:rPr lang="en-US" dirty="0" smtClean="0"/>
              <a:t>Conspicuous consumption</a:t>
            </a:r>
          </a:p>
          <a:p>
            <a:pPr lvl="1"/>
            <a:r>
              <a:rPr lang="en-US" dirty="0" smtClean="0"/>
              <a:t>Power</a:t>
            </a:r>
          </a:p>
          <a:p>
            <a:pPr lvl="1"/>
            <a:endParaRPr lang="en-US" dirty="0" smtClean="0"/>
          </a:p>
          <a:p>
            <a:pPr lvl="1">
              <a:buNone/>
            </a:pPr>
            <a:endParaRPr lang="en-US" dirty="0" smtClean="0"/>
          </a:p>
          <a:p>
            <a:endParaRPr lang="en-US" dirty="0"/>
          </a:p>
        </p:txBody>
      </p:sp>
    </p:spTree>
  </p:cSld>
  <p:clrMapOvr>
    <a:masterClrMapping/>
  </p:clrMapOvr>
  <p:transition spd="med">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3200400" cy="1162050"/>
          </a:xfrm>
        </p:spPr>
        <p:txBody>
          <a:bodyPr/>
          <a:lstStyle/>
          <a:p>
            <a:r>
              <a:rPr lang="en-US" i="1" dirty="0" smtClean="0"/>
              <a:t>Augustus of </a:t>
            </a:r>
            <a:r>
              <a:rPr lang="en-US" i="1" dirty="0" err="1" smtClean="0"/>
              <a:t>Primaporta</a:t>
            </a:r>
            <a:r>
              <a:rPr lang="en-US" i="1" dirty="0" smtClean="0"/>
              <a:t> </a:t>
            </a:r>
            <a:br>
              <a:rPr lang="en-US" i="1" dirty="0" smtClean="0"/>
            </a:br>
            <a:r>
              <a:rPr lang="en-US" dirty="0" smtClean="0"/>
              <a:t>Roman early Empire</a:t>
            </a:r>
            <a:br>
              <a:rPr lang="en-US" dirty="0" smtClean="0"/>
            </a:br>
            <a:r>
              <a:rPr lang="en-US" dirty="0" smtClean="0"/>
              <a:t>c. 20 BCE</a:t>
            </a:r>
            <a:br>
              <a:rPr lang="en-US" dirty="0" smtClean="0"/>
            </a:br>
            <a:r>
              <a:rPr lang="en-US" dirty="0" smtClean="0">
                <a:solidFill>
                  <a:schemeClr val="accent6">
                    <a:lumMod val="75000"/>
                  </a:schemeClr>
                </a:solidFill>
                <a:effectLst>
                  <a:outerShdw blurRad="38100" dist="38100" dir="2700000" algn="tl">
                    <a:srgbClr val="000000">
                      <a:alpha val="43137"/>
                    </a:srgbClr>
                  </a:outerShdw>
                </a:effectLst>
              </a:rPr>
              <a:t>Key Piece</a:t>
            </a:r>
            <a:endParaRPr lang="en-US" dirty="0">
              <a:solidFill>
                <a:schemeClr val="accent6">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114800" y="273050"/>
            <a:ext cx="4572000" cy="5853113"/>
          </a:xfrm>
        </p:spPr>
        <p:txBody>
          <a:bodyPr/>
          <a:lstStyle/>
          <a:p>
            <a:endParaRPr lang="en-US" dirty="0"/>
          </a:p>
        </p:txBody>
      </p:sp>
      <p:sp>
        <p:nvSpPr>
          <p:cNvPr id="4" name="Text Placeholder 3"/>
          <p:cNvSpPr>
            <a:spLocks noGrp="1"/>
          </p:cNvSpPr>
          <p:nvPr>
            <p:ph type="body" sz="half" idx="2"/>
          </p:nvPr>
        </p:nvSpPr>
        <p:spPr>
          <a:xfrm>
            <a:off x="685800" y="1447800"/>
            <a:ext cx="3200400" cy="4678363"/>
          </a:xfrm>
        </p:spPr>
        <p:txBody>
          <a:bodyPr/>
          <a:lstStyle/>
          <a:p>
            <a:r>
              <a:rPr lang="en-US" dirty="0" smtClean="0"/>
              <a:t>-Copy of original, many </a:t>
            </a:r>
            <a:r>
              <a:rPr lang="en-US" dirty="0" err="1" smtClean="0"/>
              <a:t>many</a:t>
            </a:r>
            <a:r>
              <a:rPr lang="en-US" dirty="0" smtClean="0"/>
              <a:t> copies were distributed around the empire</a:t>
            </a:r>
          </a:p>
          <a:p>
            <a:r>
              <a:rPr lang="en-US" dirty="0" smtClean="0"/>
              <a:t>-Augustus was the son of Octavian who defeated Antony and Cleopatra thus making him the “First Among Equals;” not an Emperor.</a:t>
            </a:r>
          </a:p>
          <a:p>
            <a:r>
              <a:rPr lang="en-US" dirty="0" smtClean="0"/>
              <a:t>-Depicted as a young leader even when he was near death</a:t>
            </a:r>
          </a:p>
          <a:p>
            <a:r>
              <a:rPr lang="en-US" dirty="0" smtClean="0"/>
              <a:t>-Very subtle cues about his power and abilities</a:t>
            </a:r>
          </a:p>
          <a:p>
            <a:r>
              <a:rPr lang="en-US" dirty="0" smtClean="0"/>
              <a:t>-The small cupid gives reference to Augustus' divinity. His heritage could be traced back to Venus who was the mother of Cupid.</a:t>
            </a:r>
          </a:p>
          <a:p>
            <a:r>
              <a:rPr lang="en-US" dirty="0" smtClean="0"/>
              <a:t>-Idealized-no longer realistic</a:t>
            </a:r>
          </a:p>
          <a:p>
            <a:r>
              <a:rPr lang="en-US" dirty="0" smtClean="0"/>
              <a:t>-Similar stance to "</a:t>
            </a:r>
            <a:r>
              <a:rPr lang="en-US" dirty="0" err="1" smtClean="0"/>
              <a:t>Doryphorus</a:t>
            </a:r>
            <a:r>
              <a:rPr lang="en-US" dirty="0" smtClean="0"/>
              <a:t>" (the Spear Bearer)</a:t>
            </a:r>
          </a:p>
          <a:p>
            <a:r>
              <a:rPr lang="en-US" dirty="0" smtClean="0"/>
              <a:t>-no weapon but armor </a:t>
            </a:r>
          </a:p>
          <a:p>
            <a:r>
              <a:rPr lang="en-US" dirty="0" smtClean="0"/>
              <a:t>-barefooted=god </a:t>
            </a:r>
          </a:p>
          <a:p>
            <a:r>
              <a:rPr lang="en-US" dirty="0" smtClean="0"/>
              <a:t>-on the armor the story of the retrieving of a standard</a:t>
            </a:r>
          </a:p>
          <a:p>
            <a:r>
              <a:rPr lang="en-US" dirty="0" smtClean="0"/>
              <a:t>Themes- Peace, Propaganda, Emperor as Rome</a:t>
            </a:r>
          </a:p>
          <a:p>
            <a:endParaRPr lang="en-US" dirty="0"/>
          </a:p>
        </p:txBody>
      </p:sp>
      <p:pic>
        <p:nvPicPr>
          <p:cNvPr id="5" name="Picture 5" descr="roman_augustus2"/>
          <p:cNvPicPr>
            <a:picLocks noChangeAspect="1" noChangeArrowheads="1"/>
          </p:cNvPicPr>
          <p:nvPr/>
        </p:nvPicPr>
        <p:blipFill>
          <a:blip r:embed="rId2" cstate="print"/>
          <a:srcRect/>
          <a:stretch>
            <a:fillRect/>
          </a:stretch>
        </p:blipFill>
        <p:spPr bwMode="auto">
          <a:xfrm>
            <a:off x="4267200" y="0"/>
            <a:ext cx="4178300" cy="6858000"/>
          </a:xfrm>
          <a:prstGeom prst="rect">
            <a:avLst/>
          </a:prstGeom>
          <a:noFill/>
          <a:ln w="9525">
            <a:noFill/>
            <a:miter lim="800000"/>
            <a:headEnd/>
            <a:tailEnd/>
          </a:ln>
        </p:spPr>
      </p:pic>
      <p:sp>
        <p:nvSpPr>
          <p:cNvPr id="6" name="5-Point Star 5"/>
          <p:cNvSpPr/>
          <p:nvPr/>
        </p:nvSpPr>
        <p:spPr bwMode="auto">
          <a:xfrm>
            <a:off x="3276600" y="762000"/>
            <a:ext cx="533400" cy="4572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charset="0"/>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
                                            <p:txEl>
                                              <p:pRg st="10" end="10"/>
                                            </p:txEl>
                                          </p:spTgt>
                                        </p:tgtEl>
                                        <p:attrNameLst>
                                          <p:attrName>style.visibility</p:attrName>
                                        </p:attrNameLst>
                                      </p:cBhvr>
                                      <p:to>
                                        <p:strVal val="visible"/>
                                      </p:to>
                                    </p:set>
                                    <p:anim calcmode="lin" valueType="num">
                                      <p:cBhvr additive="base">
                                        <p:cTn id="6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p:txBody>
          <a:bodyPr/>
          <a:lstStyle/>
          <a:p>
            <a:pPr eaLnBrk="1" hangingPunct="1"/>
            <a:endParaRPr lang="en-US" smtClean="0"/>
          </a:p>
        </p:txBody>
      </p:sp>
      <p:sp>
        <p:nvSpPr>
          <p:cNvPr id="17411" name="Rectangle 3"/>
          <p:cNvSpPr>
            <a:spLocks noGrp="1" noChangeArrowheads="1"/>
          </p:cNvSpPr>
          <p:nvPr>
            <p:ph type="subTitle" idx="1"/>
          </p:nvPr>
        </p:nvSpPr>
        <p:spPr/>
        <p:txBody>
          <a:bodyPr/>
          <a:lstStyle/>
          <a:p>
            <a:pPr eaLnBrk="1" hangingPunct="1"/>
            <a:endParaRPr lang="en-US" smtClean="0"/>
          </a:p>
        </p:txBody>
      </p:sp>
      <p:pic>
        <p:nvPicPr>
          <p:cNvPr id="17412" name="Picture 5" descr="roman_augustus2"/>
          <p:cNvPicPr>
            <a:picLocks noChangeAspect="1" noChangeArrowheads="1"/>
          </p:cNvPicPr>
          <p:nvPr/>
        </p:nvPicPr>
        <p:blipFill>
          <a:blip r:embed="rId2" cstate="print"/>
          <a:srcRect/>
          <a:stretch>
            <a:fillRect/>
          </a:stretch>
        </p:blipFill>
        <p:spPr bwMode="auto">
          <a:xfrm>
            <a:off x="4965700" y="0"/>
            <a:ext cx="4178300" cy="6858000"/>
          </a:xfrm>
          <a:prstGeom prst="rect">
            <a:avLst/>
          </a:prstGeom>
          <a:noFill/>
          <a:ln w="9525">
            <a:noFill/>
            <a:miter lim="800000"/>
            <a:headEnd/>
            <a:tailEnd/>
          </a:ln>
        </p:spPr>
      </p:pic>
      <p:pic>
        <p:nvPicPr>
          <p:cNvPr id="17413" name="Picture 12" descr="The%20Spear%20Bearer%20trying%20to%20remember%20where%20he%20put%20it"/>
          <p:cNvPicPr>
            <a:picLocks noChangeAspect="1" noChangeArrowheads="1"/>
          </p:cNvPicPr>
          <p:nvPr/>
        </p:nvPicPr>
        <p:blipFill>
          <a:blip r:embed="rId3" cstate="print"/>
          <a:srcRect/>
          <a:stretch>
            <a:fillRect/>
          </a:stretch>
        </p:blipFill>
        <p:spPr bwMode="auto">
          <a:xfrm>
            <a:off x="609600" y="0"/>
            <a:ext cx="3749675" cy="68580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n-US" smtClean="0"/>
          </a:p>
        </p:txBody>
      </p:sp>
      <p:sp>
        <p:nvSpPr>
          <p:cNvPr id="18435" name="Rectangle 3"/>
          <p:cNvSpPr>
            <a:spLocks noGrp="1" noChangeArrowheads="1"/>
          </p:cNvSpPr>
          <p:nvPr>
            <p:ph type="body" idx="1"/>
          </p:nvPr>
        </p:nvSpPr>
        <p:spPr/>
        <p:txBody>
          <a:bodyPr/>
          <a:lstStyle/>
          <a:p>
            <a:pPr eaLnBrk="1" hangingPunct="1"/>
            <a:endParaRPr lang="en-US" smtClean="0"/>
          </a:p>
        </p:txBody>
      </p:sp>
      <p:pic>
        <p:nvPicPr>
          <p:cNvPr id="18436" name="Picture 5" descr="File:Statue-Augustus.jpg">
            <a:hlinkClick r:id="rId2"/>
          </p:cNvPr>
          <p:cNvPicPr>
            <a:picLocks noChangeAspect="1" noChangeArrowheads="1"/>
          </p:cNvPicPr>
          <p:nvPr/>
        </p:nvPicPr>
        <p:blipFill>
          <a:blip r:embed="rId3" cstate="print"/>
          <a:srcRect/>
          <a:stretch>
            <a:fillRect/>
          </a:stretch>
        </p:blipFill>
        <p:spPr bwMode="auto">
          <a:xfrm>
            <a:off x="0" y="0"/>
            <a:ext cx="4572000" cy="6858000"/>
          </a:xfrm>
          <a:prstGeom prst="rect">
            <a:avLst/>
          </a:prstGeom>
          <a:noFill/>
          <a:ln w="9525">
            <a:noFill/>
            <a:miter lim="800000"/>
            <a:headEnd/>
            <a:tailEnd/>
          </a:ln>
        </p:spPr>
      </p:pic>
      <p:pic>
        <p:nvPicPr>
          <p:cNvPr id="18437" name="Picture 7" descr="Restorations_10"/>
          <p:cNvPicPr>
            <a:picLocks noChangeAspect="1" noChangeArrowheads="1"/>
          </p:cNvPicPr>
          <p:nvPr/>
        </p:nvPicPr>
        <p:blipFill>
          <a:blip r:embed="rId4" cstate="print"/>
          <a:srcRect/>
          <a:stretch>
            <a:fillRect/>
          </a:stretch>
        </p:blipFill>
        <p:spPr bwMode="auto">
          <a:xfrm>
            <a:off x="4648200" y="1600200"/>
            <a:ext cx="4495800" cy="3375025"/>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4267200" cy="1162050"/>
          </a:xfrm>
        </p:spPr>
        <p:txBody>
          <a:bodyPr/>
          <a:lstStyle/>
          <a:p>
            <a:r>
              <a:rPr lang="en-US" i="1" dirty="0" err="1" smtClean="0"/>
              <a:t>Ara</a:t>
            </a:r>
            <a:r>
              <a:rPr lang="en-US" i="1" dirty="0" smtClean="0"/>
              <a:t> </a:t>
            </a:r>
            <a:r>
              <a:rPr lang="en-US" i="1" dirty="0" err="1" smtClean="0"/>
              <a:t>Pacis</a:t>
            </a:r>
            <a:r>
              <a:rPr lang="en-US" i="1" dirty="0" smtClean="0"/>
              <a:t> or Altar of Peace</a:t>
            </a:r>
            <a:br>
              <a:rPr lang="en-US" i="1" dirty="0" smtClean="0"/>
            </a:br>
            <a:r>
              <a:rPr lang="en-US" dirty="0" smtClean="0"/>
              <a:t>Roman Early Empire</a:t>
            </a:r>
            <a:br>
              <a:rPr lang="en-US" dirty="0" smtClean="0"/>
            </a:br>
            <a:r>
              <a:rPr lang="en-US" dirty="0" smtClean="0"/>
              <a:t>20 BCE</a:t>
            </a:r>
            <a:endParaRPr lang="en-US" dirty="0"/>
          </a:p>
        </p:txBody>
      </p:sp>
      <p:sp>
        <p:nvSpPr>
          <p:cNvPr id="3" name="Content Placeholder 2"/>
          <p:cNvSpPr>
            <a:spLocks noGrp="1"/>
          </p:cNvSpPr>
          <p:nvPr>
            <p:ph idx="1"/>
          </p:nvPr>
        </p:nvSpPr>
        <p:spPr>
          <a:xfrm>
            <a:off x="3575050" y="1600200"/>
            <a:ext cx="5111750" cy="4525963"/>
          </a:xfrm>
        </p:spPr>
        <p:txBody>
          <a:bodyPr/>
          <a:lstStyle/>
          <a:p>
            <a:endParaRPr lang="en-US" dirty="0"/>
          </a:p>
        </p:txBody>
      </p:sp>
      <p:sp>
        <p:nvSpPr>
          <p:cNvPr id="4" name="Text Placeholder 3"/>
          <p:cNvSpPr>
            <a:spLocks noGrp="1"/>
          </p:cNvSpPr>
          <p:nvPr>
            <p:ph type="body" sz="half" idx="2"/>
          </p:nvPr>
        </p:nvSpPr>
        <p:spPr/>
        <p:txBody>
          <a:bodyPr/>
          <a:lstStyle/>
          <a:p>
            <a:pPr>
              <a:buFont typeface="Arial" pitchFamily="34" charset="0"/>
              <a:buChar char="•"/>
            </a:pPr>
            <a:r>
              <a:rPr lang="en-US" dirty="0" smtClean="0"/>
              <a:t>Themes-</a:t>
            </a:r>
          </a:p>
          <a:p>
            <a:pPr lvl="1">
              <a:buFont typeface="Arial" pitchFamily="34" charset="0"/>
              <a:buChar char="•"/>
            </a:pPr>
            <a:r>
              <a:rPr lang="en-US" dirty="0" smtClean="0"/>
              <a:t>Peace</a:t>
            </a:r>
          </a:p>
          <a:p>
            <a:pPr lvl="1">
              <a:buFont typeface="Arial" pitchFamily="34" charset="0"/>
              <a:buChar char="•"/>
            </a:pPr>
            <a:r>
              <a:rPr lang="en-US" dirty="0" smtClean="0"/>
              <a:t>Order</a:t>
            </a:r>
          </a:p>
          <a:p>
            <a:pPr lvl="1">
              <a:buFont typeface="Arial" pitchFamily="34" charset="0"/>
              <a:buChar char="•"/>
            </a:pPr>
            <a:r>
              <a:rPr lang="en-US" dirty="0" smtClean="0"/>
              <a:t>Prosperity</a:t>
            </a:r>
          </a:p>
          <a:p>
            <a:pPr lvl="1">
              <a:buFont typeface="Arial" pitchFamily="34" charset="0"/>
              <a:buChar char="•"/>
            </a:pPr>
            <a:endParaRPr lang="en-US" dirty="0" smtClean="0"/>
          </a:p>
          <a:p>
            <a:pPr lvl="1">
              <a:buFont typeface="Arial" pitchFamily="34" charset="0"/>
              <a:buChar char="•"/>
            </a:pPr>
            <a:r>
              <a:rPr lang="en-US" dirty="0" smtClean="0"/>
              <a:t>Family values- have kids!!!</a:t>
            </a:r>
          </a:p>
          <a:p>
            <a:pPr lvl="1">
              <a:buFont typeface="Arial" pitchFamily="34" charset="0"/>
              <a:buChar char="•"/>
            </a:pPr>
            <a:r>
              <a:rPr lang="en-US" dirty="0" smtClean="0"/>
              <a:t>Look at all that Peace has given us!</a:t>
            </a:r>
            <a:endParaRPr lang="en-US" dirty="0"/>
          </a:p>
        </p:txBody>
      </p:sp>
      <p:pic>
        <p:nvPicPr>
          <p:cNvPr id="5" name="Picture 4" descr="Image:AraPacisFullFrontal2.JPG">
            <a:hlinkClick r:id="rId2"/>
          </p:cNvPr>
          <p:cNvPicPr>
            <a:picLocks noChangeAspect="1" noChangeArrowheads="1"/>
          </p:cNvPicPr>
          <p:nvPr/>
        </p:nvPicPr>
        <p:blipFill>
          <a:blip r:embed="rId3" cstate="print"/>
          <a:srcRect/>
          <a:stretch>
            <a:fillRect/>
          </a:stretch>
        </p:blipFill>
        <p:spPr bwMode="auto">
          <a:xfrm>
            <a:off x="3505200" y="1524000"/>
            <a:ext cx="5486400" cy="41148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a:xfrm>
            <a:off x="6172200" y="274638"/>
            <a:ext cx="2743200" cy="4221162"/>
          </a:xfrm>
        </p:spPr>
        <p:txBody>
          <a:bodyPr/>
          <a:lstStyle/>
          <a:p>
            <a:pPr algn="l"/>
            <a:r>
              <a:rPr lang="en-US" sz="2000"/>
              <a:t>In the summer of 13 BCE Augustus Caesar returned to Rome after an absence of three years in the western provinces.  Soon after, his chief of staff Marcus Vipsanius Agrippa returned to Rome, having completed successful military campaigns in the eastern Empire.</a:t>
            </a:r>
          </a:p>
        </p:txBody>
      </p:sp>
      <p:pic>
        <p:nvPicPr>
          <p:cNvPr id="13317" name="Picture 5" descr="Rome, Ara Pacis, general view"/>
          <p:cNvPicPr>
            <a:picLocks noChangeAspect="1" noChangeArrowheads="1"/>
          </p:cNvPicPr>
          <p:nvPr/>
        </p:nvPicPr>
        <p:blipFill>
          <a:blip r:embed="rId2" cstate="print"/>
          <a:srcRect/>
          <a:stretch>
            <a:fillRect/>
          </a:stretch>
        </p:blipFill>
        <p:spPr bwMode="auto">
          <a:xfrm>
            <a:off x="304800" y="304800"/>
            <a:ext cx="5715000" cy="4024313"/>
          </a:xfrm>
          <a:prstGeom prst="rect">
            <a:avLst/>
          </a:prstGeom>
          <a:noFill/>
        </p:spPr>
      </p:pic>
      <p:sp>
        <p:nvSpPr>
          <p:cNvPr id="13318" name="Text Box 6"/>
          <p:cNvSpPr txBox="1">
            <a:spLocks noChangeArrowheads="1"/>
          </p:cNvSpPr>
          <p:nvPr/>
        </p:nvSpPr>
        <p:spPr bwMode="auto">
          <a:xfrm>
            <a:off x="304800" y="4479925"/>
            <a:ext cx="8726488" cy="1920875"/>
          </a:xfrm>
          <a:prstGeom prst="rect">
            <a:avLst/>
          </a:prstGeom>
          <a:noFill/>
          <a:ln w="9525">
            <a:noFill/>
            <a:miter lim="800000"/>
            <a:headEnd/>
            <a:tailEnd/>
          </a:ln>
          <a:effectLst/>
        </p:spPr>
        <p:txBody>
          <a:bodyPr wrap="none">
            <a:spAutoFit/>
          </a:bodyPr>
          <a:lstStyle/>
          <a:p>
            <a:r>
              <a:rPr lang="en-US" sz="2000"/>
              <a:t>The Roman Senate voted several honors to Augustus upon his return, </a:t>
            </a:r>
          </a:p>
          <a:p>
            <a:r>
              <a:rPr lang="en-US" sz="2000"/>
              <a:t>most of which he refused.  However, he did accept a senatorial decree </a:t>
            </a:r>
          </a:p>
          <a:p>
            <a:r>
              <a:rPr lang="en-US" sz="2000"/>
              <a:t>for an outdoor altar complex to be built on the Via Flaminia in the area </a:t>
            </a:r>
          </a:p>
          <a:p>
            <a:r>
              <a:rPr lang="en-US" sz="2000"/>
              <a:t>of the Campus Martius.  The altar was consecrated by a </a:t>
            </a:r>
            <a:r>
              <a:rPr lang="en-US" sz="2000" i="1"/>
              <a:t>senatus consultum</a:t>
            </a:r>
            <a:r>
              <a:rPr lang="en-US" sz="2000"/>
              <a:t> </a:t>
            </a:r>
          </a:p>
          <a:p>
            <a:r>
              <a:rPr lang="en-US" sz="2000"/>
              <a:t>on 4 July 13 BCE, the </a:t>
            </a:r>
            <a:r>
              <a:rPr lang="en-US" sz="2000" i="1"/>
              <a:t>constitutio</a:t>
            </a:r>
            <a:r>
              <a:rPr lang="en-US" sz="2000"/>
              <a:t>.</a:t>
            </a:r>
          </a:p>
          <a:p>
            <a:r>
              <a:rPr lang="en-US" sz="2000"/>
              <a:t>It was dedicated on 30 January 9 BCE (Livia’s birthday), the </a:t>
            </a:r>
            <a:r>
              <a:rPr lang="en-US" sz="2000" i="1"/>
              <a:t>dedicatio</a:t>
            </a:r>
            <a:r>
              <a:rPr lang="en-US" sz="2000"/>
              <a:t>.</a:t>
            </a:r>
          </a:p>
        </p:txBody>
      </p:sp>
    </p:spTree>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ChangeArrowheads="1"/>
          </p:cNvSpPr>
          <p:nvPr>
            <p:ph type="title"/>
          </p:nvPr>
        </p:nvSpPr>
        <p:spPr>
          <a:xfrm>
            <a:off x="152400" y="3886200"/>
            <a:ext cx="4800600" cy="2087563"/>
          </a:xfrm>
        </p:spPr>
        <p:txBody>
          <a:bodyPr/>
          <a:lstStyle/>
          <a:p>
            <a:pPr algn="l"/>
            <a:r>
              <a:rPr lang="en-US" sz="2400"/>
              <a:t>The plan of the altar is known and the sculptures on it have been successfully remounted so that its program can be determined.</a:t>
            </a:r>
          </a:p>
        </p:txBody>
      </p:sp>
      <p:pic>
        <p:nvPicPr>
          <p:cNvPr id="5126" name="Picture 6" descr="Rome, Ara Pacis, plan labelled"/>
          <p:cNvPicPr>
            <a:picLocks noChangeAspect="1" noChangeArrowheads="1"/>
          </p:cNvPicPr>
          <p:nvPr/>
        </p:nvPicPr>
        <p:blipFill>
          <a:blip r:embed="rId2" cstate="print"/>
          <a:srcRect/>
          <a:stretch>
            <a:fillRect/>
          </a:stretch>
        </p:blipFill>
        <p:spPr bwMode="auto">
          <a:xfrm>
            <a:off x="4953000" y="2895600"/>
            <a:ext cx="3962400" cy="3660775"/>
          </a:xfrm>
          <a:prstGeom prst="rect">
            <a:avLst/>
          </a:prstGeom>
          <a:noFill/>
        </p:spPr>
      </p:pic>
      <p:pic>
        <p:nvPicPr>
          <p:cNvPr id="5129" name="Picture 9" descr="Rome, Ara Pacis, schematic drawing"/>
          <p:cNvPicPr>
            <a:picLocks noChangeAspect="1" noChangeArrowheads="1"/>
          </p:cNvPicPr>
          <p:nvPr/>
        </p:nvPicPr>
        <p:blipFill>
          <a:blip r:embed="rId3" cstate="print"/>
          <a:srcRect/>
          <a:stretch>
            <a:fillRect/>
          </a:stretch>
        </p:blipFill>
        <p:spPr bwMode="auto">
          <a:xfrm>
            <a:off x="228600" y="180975"/>
            <a:ext cx="5138738" cy="3373438"/>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5943600" cy="1162050"/>
          </a:xfrm>
        </p:spPr>
        <p:txBody>
          <a:bodyPr/>
          <a:lstStyle/>
          <a:p>
            <a:r>
              <a:rPr lang="en-US" i="1" dirty="0" smtClean="0"/>
              <a:t>Procession </a:t>
            </a:r>
            <a:br>
              <a:rPr lang="en-US" i="1" dirty="0" smtClean="0"/>
            </a:br>
            <a:r>
              <a:rPr lang="en-US" i="1" dirty="0" smtClean="0"/>
              <a:t>from the </a:t>
            </a:r>
            <a:r>
              <a:rPr lang="en-US" i="1" dirty="0" err="1" smtClean="0"/>
              <a:t>Ara</a:t>
            </a:r>
            <a:r>
              <a:rPr lang="en-US" i="1" dirty="0" smtClean="0"/>
              <a:t> </a:t>
            </a:r>
            <a:r>
              <a:rPr lang="en-US" i="1" dirty="0" err="1" smtClean="0"/>
              <a:t>Pacis</a:t>
            </a:r>
            <a:r>
              <a:rPr lang="en-US" i="1" dirty="0" smtClean="0"/>
              <a:t> </a:t>
            </a:r>
            <a:r>
              <a:rPr lang="en-US" i="1" dirty="0" err="1" smtClean="0"/>
              <a:t>Augustae</a:t>
            </a:r>
            <a:r>
              <a:rPr lang="en-US" dirty="0" smtClean="0"/>
              <a:t/>
            </a:r>
            <a:br>
              <a:rPr lang="en-US" dirty="0" smtClean="0"/>
            </a:br>
            <a:r>
              <a:rPr lang="en-US" dirty="0" smtClean="0"/>
              <a:t>Roman early Empire</a:t>
            </a:r>
            <a:br>
              <a:rPr lang="en-US" dirty="0" smtClean="0"/>
            </a:br>
            <a:r>
              <a:rPr lang="en-US" dirty="0" smtClean="0"/>
              <a:t>20 BCE</a:t>
            </a:r>
            <a:endParaRPr lang="en-US" i="1" dirty="0"/>
          </a:p>
        </p:txBody>
      </p:sp>
      <p:sp>
        <p:nvSpPr>
          <p:cNvPr id="6" name="Content Placeholder 5"/>
          <p:cNvSpPr>
            <a:spLocks noGrp="1"/>
          </p:cNvSpPr>
          <p:nvPr>
            <p:ph idx="1"/>
          </p:nvPr>
        </p:nvSpPr>
        <p:spPr>
          <a:xfrm>
            <a:off x="3575050" y="1600200"/>
            <a:ext cx="5111750" cy="4525963"/>
          </a:xfrm>
        </p:spPr>
        <p:txBody>
          <a:bodyPr/>
          <a:lstStyle/>
          <a:p>
            <a:endParaRPr lang="en-US" dirty="0"/>
          </a:p>
        </p:txBody>
      </p:sp>
      <p:sp>
        <p:nvSpPr>
          <p:cNvPr id="7" name="Text Placeholder 6"/>
          <p:cNvSpPr>
            <a:spLocks noGrp="1"/>
          </p:cNvSpPr>
          <p:nvPr>
            <p:ph type="body" sz="half" idx="2"/>
          </p:nvPr>
        </p:nvSpPr>
        <p:spPr/>
        <p:txBody>
          <a:bodyPr/>
          <a:lstStyle/>
          <a:p>
            <a:r>
              <a:rPr lang="en-US" dirty="0" smtClean="0"/>
              <a:t>From the </a:t>
            </a:r>
            <a:r>
              <a:rPr lang="en-US" dirty="0" err="1" smtClean="0"/>
              <a:t>Ara</a:t>
            </a:r>
            <a:r>
              <a:rPr lang="en-US" dirty="0" smtClean="0"/>
              <a:t> </a:t>
            </a:r>
            <a:r>
              <a:rPr lang="en-US" dirty="0" err="1" smtClean="0"/>
              <a:t>Pacis</a:t>
            </a:r>
            <a:r>
              <a:rPr lang="en-US" dirty="0" smtClean="0"/>
              <a:t> or “altar of peace”</a:t>
            </a:r>
          </a:p>
          <a:p>
            <a:r>
              <a:rPr lang="en-US" dirty="0" smtClean="0"/>
              <a:t>-Early Empire Period</a:t>
            </a:r>
          </a:p>
          <a:p>
            <a:r>
              <a:rPr lang="en-US" dirty="0" smtClean="0"/>
              <a:t>-Reference to Classical Greek art with the heavy drapery</a:t>
            </a:r>
          </a:p>
          <a:p>
            <a:r>
              <a:rPr lang="en-US" dirty="0" smtClean="0"/>
              <a:t>-Roman patricians appear as the ruling class not as gods</a:t>
            </a:r>
          </a:p>
          <a:p>
            <a:r>
              <a:rPr lang="en-US" dirty="0" smtClean="0"/>
              <a:t>-Augustus is recognizable </a:t>
            </a:r>
          </a:p>
          <a:p>
            <a:r>
              <a:rPr lang="en-US" dirty="0" smtClean="0"/>
              <a:t>-Children present (August focused on family values) </a:t>
            </a:r>
          </a:p>
          <a:p>
            <a:r>
              <a:rPr lang="en-US" dirty="0" smtClean="0"/>
              <a:t>-The years that Augustus reigned were the most peaceful that the Romans had ever experienced</a:t>
            </a:r>
          </a:p>
          <a:p>
            <a:r>
              <a:rPr lang="en-US" dirty="0" smtClean="0"/>
              <a:t>-Note that Augustus is the same height, not taller not special, but he is recognizable</a:t>
            </a:r>
          </a:p>
          <a:p>
            <a:r>
              <a:rPr lang="en-US" dirty="0" smtClean="0"/>
              <a:t>-The scene celebrates the dedication of the altar with a real image commemorating the scene… but it was made before the altar was dedicated</a:t>
            </a:r>
          </a:p>
          <a:p>
            <a:endParaRPr lang="en-US" dirty="0"/>
          </a:p>
        </p:txBody>
      </p:sp>
      <p:pic>
        <p:nvPicPr>
          <p:cNvPr id="8" name="Picture 4" descr="Image:RomaAraPacis ProcessioneSudParticolare.jpg">
            <a:hlinkClick r:id="rId2"/>
          </p:cNvPr>
          <p:cNvPicPr>
            <a:picLocks noChangeAspect="1" noChangeArrowheads="1"/>
          </p:cNvPicPr>
          <p:nvPr/>
        </p:nvPicPr>
        <p:blipFill>
          <a:blip r:embed="rId3" cstate="print"/>
          <a:srcRect/>
          <a:stretch>
            <a:fillRect/>
          </a:stretch>
        </p:blipFill>
        <p:spPr bwMode="auto">
          <a:xfrm>
            <a:off x="3611496" y="1524000"/>
            <a:ext cx="5532504" cy="32004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Grp="1" noChangeArrowheads="1"/>
          </p:cNvSpPr>
          <p:nvPr>
            <p:ph type="title"/>
          </p:nvPr>
        </p:nvSpPr>
        <p:spPr>
          <a:xfrm>
            <a:off x="457200" y="4343400"/>
            <a:ext cx="8229600" cy="1524000"/>
          </a:xfrm>
        </p:spPr>
        <p:txBody>
          <a:bodyPr/>
          <a:lstStyle/>
          <a:p>
            <a:r>
              <a:rPr lang="en-US" sz="2400" dirty="0">
                <a:solidFill>
                  <a:schemeClr val="tx1"/>
                </a:solidFill>
              </a:rPr>
              <a:t>The identity of the members of the Imperial family have been fairly well worked </a:t>
            </a:r>
            <a:r>
              <a:rPr lang="en-US" sz="2400" dirty="0" smtClean="0">
                <a:solidFill>
                  <a:schemeClr val="tx1"/>
                </a:solidFill>
              </a:rPr>
              <a:t>out</a:t>
            </a:r>
            <a:endParaRPr lang="en-US" sz="2400" dirty="0">
              <a:solidFill>
                <a:schemeClr val="bg1"/>
              </a:solidFill>
            </a:endParaRPr>
          </a:p>
        </p:txBody>
      </p:sp>
      <p:pic>
        <p:nvPicPr>
          <p:cNvPr id="29702" name="Picture 6" descr="Rome, Ara Pacis, procession of Imperial family"/>
          <p:cNvPicPr>
            <a:picLocks noChangeAspect="1" noChangeArrowheads="1"/>
          </p:cNvPicPr>
          <p:nvPr/>
        </p:nvPicPr>
        <p:blipFill>
          <a:blip r:embed="rId2" cstate="print"/>
          <a:srcRect/>
          <a:stretch>
            <a:fillRect/>
          </a:stretch>
        </p:blipFill>
        <p:spPr bwMode="auto">
          <a:xfrm>
            <a:off x="152400" y="685800"/>
            <a:ext cx="8991600" cy="2484438"/>
          </a:xfrm>
          <a:prstGeom prst="rect">
            <a:avLst/>
          </a:prstGeom>
          <a:noFill/>
        </p:spPr>
      </p:pic>
      <p:sp>
        <p:nvSpPr>
          <p:cNvPr id="4" name="Right Arrow 3"/>
          <p:cNvSpPr/>
          <p:nvPr/>
        </p:nvSpPr>
        <p:spPr bwMode="auto">
          <a:xfrm rot="16200000">
            <a:off x="-495300" y="1866900"/>
            <a:ext cx="1981200" cy="9906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charset="0"/>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2"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How do these compare?</a:t>
            </a:r>
          </a:p>
        </p:txBody>
      </p:sp>
      <p:pic>
        <p:nvPicPr>
          <p:cNvPr id="22531" name="Picture 2" descr="http://neveryetmelted.com/wp-images/PergamonAltarPiece.jpg"/>
          <p:cNvPicPr>
            <a:picLocks noChangeAspect="1" noChangeArrowheads="1"/>
          </p:cNvPicPr>
          <p:nvPr/>
        </p:nvPicPr>
        <p:blipFill>
          <a:blip r:embed="rId2" cstate="print"/>
          <a:srcRect/>
          <a:stretch>
            <a:fillRect/>
          </a:stretch>
        </p:blipFill>
        <p:spPr bwMode="auto">
          <a:xfrm>
            <a:off x="152400" y="2438400"/>
            <a:ext cx="4419600" cy="3641725"/>
          </a:xfrm>
          <a:prstGeom prst="rect">
            <a:avLst/>
          </a:prstGeom>
          <a:noFill/>
          <a:ln w="9525">
            <a:noFill/>
            <a:miter lim="800000"/>
            <a:headEnd/>
            <a:tailEnd/>
          </a:ln>
        </p:spPr>
      </p:pic>
      <p:pic>
        <p:nvPicPr>
          <p:cNvPr id="22532" name="Content Placeholder 4" descr="Image:RomaAraPacis ProcessioneSudParticolare.jpg">
            <a:hlinkClick r:id="rId3"/>
          </p:cNvPr>
          <p:cNvPicPr>
            <a:picLocks noGrp="1" noChangeAspect="1" noChangeArrowheads="1"/>
          </p:cNvPicPr>
          <p:nvPr>
            <p:ph idx="1"/>
          </p:nvPr>
        </p:nvPicPr>
        <p:blipFill>
          <a:blip r:embed="rId4" cstate="print"/>
          <a:srcRect/>
          <a:stretch>
            <a:fillRect/>
          </a:stretch>
        </p:blipFill>
        <p:spPr>
          <a:xfrm>
            <a:off x="4665662" y="2743200"/>
            <a:ext cx="4478338" cy="2590800"/>
          </a:xfrm>
        </p:spPr>
      </p:pic>
    </p:spTree>
  </p:cSld>
  <p:clrMapOvr>
    <a:masterClrMapping/>
  </p:clrMapOvr>
  <p:transition spd="med">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r>
            <a:br>
              <a:rPr lang="en-US" dirty="0" smtClean="0"/>
            </a:br>
            <a:r>
              <a:rPr lang="en-US" i="1" dirty="0" err="1" smtClean="0"/>
              <a:t>Tellus</a:t>
            </a:r>
            <a:r>
              <a:rPr lang="en-US" i="1" dirty="0" smtClean="0"/>
              <a:t> relief from the </a:t>
            </a:r>
            <a:r>
              <a:rPr lang="en-US" i="1" dirty="0" err="1" smtClean="0"/>
              <a:t>Ara</a:t>
            </a:r>
            <a:r>
              <a:rPr lang="en-US" i="1" dirty="0" smtClean="0"/>
              <a:t> </a:t>
            </a:r>
            <a:r>
              <a:rPr lang="en-US" i="1" dirty="0" err="1" smtClean="0"/>
              <a:t>Pacis</a:t>
            </a:r>
            <a:r>
              <a:rPr lang="en-US" i="1" dirty="0" smtClean="0"/>
              <a:t> </a:t>
            </a:r>
            <a:br>
              <a:rPr lang="en-US" i="1" dirty="0" smtClean="0"/>
            </a:br>
            <a:r>
              <a:rPr lang="en-US" dirty="0" smtClean="0"/>
              <a:t> Roman Early Empire</a:t>
            </a:r>
            <a:br>
              <a:rPr lang="en-US" dirty="0" smtClean="0"/>
            </a:br>
            <a:r>
              <a:rPr lang="en-US" dirty="0" smtClean="0"/>
              <a:t>13-9 BCE </a:t>
            </a:r>
            <a:endParaRPr lang="en-US" dirty="0"/>
          </a:p>
        </p:txBody>
      </p:sp>
      <p:sp>
        <p:nvSpPr>
          <p:cNvPr id="6" name="Content Placeholder 5"/>
          <p:cNvSpPr>
            <a:spLocks noGrp="1"/>
          </p:cNvSpPr>
          <p:nvPr>
            <p:ph idx="1"/>
          </p:nvPr>
        </p:nvSpPr>
        <p:spPr/>
        <p:txBody>
          <a:bodyPr/>
          <a:lstStyle/>
          <a:p>
            <a:endParaRPr lang="en-US"/>
          </a:p>
        </p:txBody>
      </p:sp>
      <p:sp>
        <p:nvSpPr>
          <p:cNvPr id="7" name="Text Placeholder 6"/>
          <p:cNvSpPr>
            <a:spLocks noGrp="1"/>
          </p:cNvSpPr>
          <p:nvPr>
            <p:ph type="body" sz="half" idx="2"/>
          </p:nvPr>
        </p:nvSpPr>
        <p:spPr>
          <a:xfrm>
            <a:off x="685800" y="1600200"/>
            <a:ext cx="2779713" cy="4525963"/>
          </a:xfrm>
        </p:spPr>
        <p:txBody>
          <a:bodyPr/>
          <a:lstStyle/>
          <a:p>
            <a:r>
              <a:rPr lang="en-US" dirty="0" err="1" smtClean="0"/>
              <a:t>Tellus</a:t>
            </a:r>
            <a:r>
              <a:rPr lang="en-US" dirty="0" smtClean="0"/>
              <a:t> mater earth breasts feeds  newborns</a:t>
            </a:r>
          </a:p>
          <a:p>
            <a:r>
              <a:rPr lang="en-US" dirty="0" smtClean="0"/>
              <a:t>symbols of the four elements abound bird, cow/sheep, dragon, water in the jug left </a:t>
            </a:r>
          </a:p>
          <a:p>
            <a:r>
              <a:rPr lang="en-US" dirty="0" smtClean="0"/>
              <a:t>-There is bounty when there is peace and harmony</a:t>
            </a:r>
          </a:p>
          <a:p>
            <a:endParaRPr lang="en-US" dirty="0"/>
          </a:p>
        </p:txBody>
      </p:sp>
      <p:pic>
        <p:nvPicPr>
          <p:cNvPr id="23556" name="Picture 2" descr="http://www.bluffton.edu/~sullivanm/italy/rome/arapacis/0091.jpg"/>
          <p:cNvPicPr>
            <a:picLocks noChangeAspect="1" noChangeArrowheads="1"/>
          </p:cNvPicPr>
          <p:nvPr/>
        </p:nvPicPr>
        <p:blipFill>
          <a:blip r:embed="rId2" cstate="print"/>
          <a:srcRect/>
          <a:stretch>
            <a:fillRect/>
          </a:stretch>
        </p:blipFill>
        <p:spPr bwMode="auto">
          <a:xfrm>
            <a:off x="3352800" y="1600200"/>
            <a:ext cx="5640217" cy="40386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Stoicism vs. Epicureanism</a:t>
            </a:r>
            <a:endParaRPr lang="en-US" dirty="0"/>
          </a:p>
        </p:txBody>
      </p:sp>
      <p:sp>
        <p:nvSpPr>
          <p:cNvPr id="3" name="Text Placeholder 2"/>
          <p:cNvSpPr>
            <a:spLocks noGrp="1"/>
          </p:cNvSpPr>
          <p:nvPr>
            <p:ph type="body" idx="1"/>
          </p:nvPr>
        </p:nvSpPr>
        <p:spPr/>
        <p:txBody>
          <a:bodyPr/>
          <a:lstStyle/>
          <a:p>
            <a:r>
              <a:rPr lang="en-US" dirty="0" smtClean="0"/>
              <a:t>Stoicism</a:t>
            </a:r>
            <a:endParaRPr lang="en-US" dirty="0"/>
          </a:p>
        </p:txBody>
      </p:sp>
      <p:sp>
        <p:nvSpPr>
          <p:cNvPr id="4" name="Content Placeholder 3"/>
          <p:cNvSpPr>
            <a:spLocks noGrp="1"/>
          </p:cNvSpPr>
          <p:nvPr>
            <p:ph sz="half" idx="2"/>
          </p:nvPr>
        </p:nvSpPr>
        <p:spPr/>
        <p:txBody>
          <a:bodyPr/>
          <a:lstStyle/>
          <a:p>
            <a:r>
              <a:rPr lang="en-US" sz="1400" dirty="0" smtClean="0"/>
              <a:t>Stoics taught that destructive emotions resulted from errors in judgment, and that a sage, or person of "moral and intellectual perfection", would not suffer such emotions</a:t>
            </a:r>
          </a:p>
          <a:p>
            <a:r>
              <a:rPr lang="en-US" sz="1400" dirty="0" smtClean="0"/>
              <a:t>the belief that it is </a:t>
            </a:r>
            <a:r>
              <a:rPr lang="en-US" sz="1400" b="1" dirty="0" smtClean="0"/>
              <a:t>virtuous to maintain a will that is in accord with nature.</a:t>
            </a:r>
            <a:r>
              <a:rPr lang="en-US" sz="1400" dirty="0" smtClean="0"/>
              <a:t> Because of this, the Stoics presented their philosophy as a way of life, and they thought that the best indication of an individual's philosophy was not what a person said but how he behaved.</a:t>
            </a:r>
          </a:p>
          <a:p>
            <a:r>
              <a:rPr lang="en-US" sz="1400" dirty="0" smtClean="0"/>
              <a:t>emphasized that because "</a:t>
            </a:r>
            <a:r>
              <a:rPr lang="en-US" sz="1400" b="1" dirty="0" smtClean="0"/>
              <a:t>virtue is sufficient for happiness"</a:t>
            </a:r>
            <a:r>
              <a:rPr lang="en-US" sz="1400" dirty="0" smtClean="0"/>
              <a:t>, a sage was immune to misfortune. This belief is similar to the meaning of the phrase "stoic calm"</a:t>
            </a:r>
            <a:endParaRPr lang="en-US" sz="1400" dirty="0"/>
          </a:p>
        </p:txBody>
      </p:sp>
      <p:sp>
        <p:nvSpPr>
          <p:cNvPr id="5" name="Text Placeholder 4"/>
          <p:cNvSpPr>
            <a:spLocks noGrp="1"/>
          </p:cNvSpPr>
          <p:nvPr>
            <p:ph type="body" sz="quarter" idx="3"/>
          </p:nvPr>
        </p:nvSpPr>
        <p:spPr/>
        <p:txBody>
          <a:bodyPr/>
          <a:lstStyle/>
          <a:p>
            <a:r>
              <a:rPr lang="en-US" dirty="0" smtClean="0"/>
              <a:t>Epicureanism</a:t>
            </a:r>
            <a:endParaRPr lang="en-US" dirty="0"/>
          </a:p>
        </p:txBody>
      </p:sp>
      <p:sp>
        <p:nvSpPr>
          <p:cNvPr id="6" name="Content Placeholder 5"/>
          <p:cNvSpPr>
            <a:spLocks noGrp="1"/>
          </p:cNvSpPr>
          <p:nvPr>
            <p:ph sz="quarter" idx="4"/>
          </p:nvPr>
        </p:nvSpPr>
        <p:spPr>
          <a:xfrm>
            <a:off x="4645025" y="2174874"/>
            <a:ext cx="4041775" cy="4225925"/>
          </a:xfrm>
        </p:spPr>
        <p:txBody>
          <a:bodyPr/>
          <a:lstStyle/>
          <a:p>
            <a:r>
              <a:rPr lang="en-US" sz="1400" dirty="0" smtClean="0"/>
              <a:t>philosophy based upon the teachings of Epicurus, founded around 307 BCE</a:t>
            </a:r>
          </a:p>
          <a:p>
            <a:r>
              <a:rPr lang="en-US" sz="1400" dirty="0" smtClean="0"/>
              <a:t>Epicurus believed that </a:t>
            </a:r>
            <a:r>
              <a:rPr lang="en-US" sz="1400" b="1" dirty="0" smtClean="0"/>
              <a:t>pleasure is the greatest good</a:t>
            </a:r>
          </a:p>
          <a:p>
            <a:r>
              <a:rPr lang="en-US" sz="1400" dirty="0" smtClean="0"/>
              <a:t>But the way to attain pleasure was to live modestly and to gain knowledge of the workings of the world and the limits of one's desires. This led one to attain a state of tranquility and freedom from fear, as well as absence of bodily pain.  </a:t>
            </a:r>
          </a:p>
          <a:p>
            <a:r>
              <a:rPr lang="en-US" sz="1400" dirty="0" smtClean="0"/>
              <a:t>The combination of these two states is supposed to constitute happiness in its highest form. </a:t>
            </a:r>
          </a:p>
          <a:p>
            <a:pPr>
              <a:spcBef>
                <a:spcPts val="0"/>
              </a:spcBef>
            </a:pPr>
            <a:r>
              <a:rPr lang="en-US" sz="1400" dirty="0" smtClean="0"/>
              <a:t>Although Epicureanism is a form of hedonism, insofar as it declares pleasure to be the sole intrinsic good, its conception of absence of pain as the greatest pleasure and its advocacy of a simple life make it different from "hedonism" as it is commonly understood</a:t>
            </a:r>
            <a:r>
              <a:rPr lang="en-US" dirty="0" smtClean="0"/>
              <a:t>.</a:t>
            </a:r>
            <a:endParaRPr lang="en-US" dirty="0"/>
          </a:p>
        </p:txBody>
      </p:sp>
    </p:spTree>
  </p:cSld>
  <p:clrMapOvr>
    <a:masterClrMapping/>
  </p:clrMapOvr>
  <p:transition spd="med">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The Spoils of Empire redistributed to the populace</a:t>
            </a:r>
            <a:endParaRPr lang="en-US" dirty="0"/>
          </a:p>
        </p:txBody>
      </p:sp>
    </p:spTree>
  </p:cSld>
  <p:clrMapOvr>
    <a:masterClrMapping/>
  </p:clrMapOvr>
  <p:transition spd="med">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273050"/>
            <a:ext cx="2779713" cy="1162050"/>
          </a:xfrm>
        </p:spPr>
        <p:txBody>
          <a:bodyPr/>
          <a:lstStyle/>
          <a:p>
            <a:r>
              <a:rPr lang="en-US" i="1" dirty="0" smtClean="0"/>
              <a:t>Pont-du-</a:t>
            </a:r>
            <a:r>
              <a:rPr lang="en-US" i="1" dirty="0" err="1" smtClean="0"/>
              <a:t>Gard</a:t>
            </a:r>
            <a:r>
              <a:rPr lang="en-US" i="1" dirty="0" smtClean="0"/>
              <a:t/>
            </a:r>
            <a:br>
              <a:rPr lang="en-US" i="1" dirty="0" smtClean="0"/>
            </a:br>
            <a:r>
              <a:rPr lang="en-US" dirty="0" smtClean="0"/>
              <a:t>Roman early Empire</a:t>
            </a:r>
            <a:br>
              <a:rPr lang="en-US" dirty="0" smtClean="0"/>
            </a:br>
            <a:r>
              <a:rPr lang="en-US" dirty="0" smtClean="0"/>
              <a:t>20 BCE</a:t>
            </a:r>
            <a:endParaRPr lang="en-US" dirty="0"/>
          </a:p>
        </p:txBody>
      </p:sp>
      <p:sp>
        <p:nvSpPr>
          <p:cNvPr id="5" name="Content Placeholder 4"/>
          <p:cNvSpPr>
            <a:spLocks noGrp="1"/>
          </p:cNvSpPr>
          <p:nvPr>
            <p:ph idx="1"/>
          </p:nvPr>
        </p:nvSpPr>
        <p:spPr/>
        <p:txBody>
          <a:bodyPr/>
          <a:lstStyle/>
          <a:p>
            <a:endParaRPr lang="en-US" dirty="0"/>
          </a:p>
        </p:txBody>
      </p:sp>
      <p:sp>
        <p:nvSpPr>
          <p:cNvPr id="8" name="Text Placeholder 7"/>
          <p:cNvSpPr>
            <a:spLocks noGrp="1"/>
          </p:cNvSpPr>
          <p:nvPr>
            <p:ph type="body" sz="half" idx="2"/>
          </p:nvPr>
        </p:nvSpPr>
        <p:spPr>
          <a:xfrm>
            <a:off x="685800" y="1600200"/>
            <a:ext cx="2779713" cy="4525963"/>
          </a:xfrm>
        </p:spPr>
        <p:txBody>
          <a:bodyPr/>
          <a:lstStyle/>
          <a:p>
            <a:r>
              <a:rPr lang="en-US" dirty="0" smtClean="0"/>
              <a:t>-Aqueducts were used to provide the people with clean water</a:t>
            </a:r>
          </a:p>
          <a:p>
            <a:r>
              <a:rPr lang="en-US" dirty="0" smtClean="0"/>
              <a:t>-Amazing engineering</a:t>
            </a:r>
          </a:p>
          <a:p>
            <a:r>
              <a:rPr lang="en-US" dirty="0" smtClean="0"/>
              <a:t>-The flow of the water was controlled by gravity</a:t>
            </a:r>
          </a:p>
          <a:p>
            <a:r>
              <a:rPr lang="en-US" dirty="0" smtClean="0"/>
              <a:t>-Both a road and a aqueduct </a:t>
            </a:r>
          </a:p>
          <a:p>
            <a:endParaRPr lang="en-US" dirty="0"/>
          </a:p>
        </p:txBody>
      </p:sp>
      <p:pic>
        <p:nvPicPr>
          <p:cNvPr id="7" name="Picture 4"/>
          <p:cNvPicPr>
            <a:picLocks noChangeAspect="1" noChangeArrowheads="1"/>
          </p:cNvPicPr>
          <p:nvPr/>
        </p:nvPicPr>
        <p:blipFill>
          <a:blip r:embed="rId2" cstate="print"/>
          <a:srcRect b="6000"/>
          <a:stretch>
            <a:fillRect/>
          </a:stretch>
        </p:blipFill>
        <p:spPr bwMode="auto">
          <a:xfrm>
            <a:off x="3429000" y="1143000"/>
            <a:ext cx="5715000" cy="35814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Arch of Titus</a:t>
            </a:r>
            <a:r>
              <a:rPr lang="en-US" dirty="0" smtClean="0"/>
              <a:t/>
            </a:r>
            <a:br>
              <a:rPr lang="en-US" dirty="0" smtClean="0"/>
            </a:br>
            <a:r>
              <a:rPr lang="en-US" dirty="0" smtClean="0"/>
              <a:t>Roman Early Empire</a:t>
            </a:r>
            <a:br>
              <a:rPr lang="en-US" dirty="0" smtClean="0"/>
            </a:br>
            <a:r>
              <a:rPr lang="en-US" dirty="0" smtClean="0"/>
              <a:t>100 CE</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a:xfrm>
            <a:off x="685800" y="1600200"/>
            <a:ext cx="2779713" cy="4525963"/>
          </a:xfrm>
        </p:spPr>
        <p:txBody>
          <a:bodyPr/>
          <a:lstStyle/>
          <a:p>
            <a:r>
              <a:rPr lang="en-US" dirty="0" smtClean="0"/>
              <a:t>-Was built in Titus' honor by his younger brother who succeeded him</a:t>
            </a:r>
          </a:p>
          <a:p>
            <a:r>
              <a:rPr lang="en-US" dirty="0" smtClean="0"/>
              <a:t>-Commemorates Titus' victory over Jerusalem</a:t>
            </a:r>
          </a:p>
          <a:p>
            <a:r>
              <a:rPr lang="en-US" dirty="0" smtClean="0"/>
              <a:t>-Triumphal arch</a:t>
            </a:r>
          </a:p>
          <a:p>
            <a:r>
              <a:rPr lang="en-US" dirty="0" smtClean="0"/>
              <a:t>-Has only one passage way, so it was an early triumphal arch</a:t>
            </a:r>
          </a:p>
          <a:p>
            <a:r>
              <a:rPr lang="en-US" dirty="0" smtClean="0"/>
              <a:t>-The arch was a base for a large statue or monument on top.</a:t>
            </a:r>
          </a:p>
          <a:p>
            <a:r>
              <a:rPr lang="en-US" dirty="0" smtClean="0"/>
              <a:t>Public Spectacle for the glory of the Emperor</a:t>
            </a:r>
          </a:p>
          <a:p>
            <a:endParaRPr lang="en-US" dirty="0"/>
          </a:p>
        </p:txBody>
      </p:sp>
      <p:pic>
        <p:nvPicPr>
          <p:cNvPr id="5" name="Picture 5" descr="ItalianArchTitus"/>
          <p:cNvPicPr>
            <a:picLocks noChangeAspect="1" noChangeArrowheads="1"/>
          </p:cNvPicPr>
          <p:nvPr/>
        </p:nvPicPr>
        <p:blipFill>
          <a:blip r:embed="rId2" cstate="print"/>
          <a:srcRect/>
          <a:stretch>
            <a:fillRect/>
          </a:stretch>
        </p:blipFill>
        <p:spPr bwMode="auto">
          <a:xfrm>
            <a:off x="3714674" y="381000"/>
            <a:ext cx="5247596" cy="61722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3050"/>
            <a:ext cx="7924800" cy="1162050"/>
          </a:xfrm>
        </p:spPr>
        <p:txBody>
          <a:bodyPr/>
          <a:lstStyle/>
          <a:p>
            <a:r>
              <a:rPr lang="en-US" i="1" dirty="0" smtClean="0"/>
              <a:t>Spoils of Jerusalem</a:t>
            </a:r>
            <a:r>
              <a:rPr lang="en-US" dirty="0" smtClean="0"/>
              <a:t/>
            </a:r>
            <a:br>
              <a:rPr lang="en-US" dirty="0" smtClean="0"/>
            </a:br>
            <a:r>
              <a:rPr lang="en-US" dirty="0" smtClean="0"/>
              <a:t>relief from the </a:t>
            </a:r>
            <a:r>
              <a:rPr lang="en-US" i="1" dirty="0" smtClean="0"/>
              <a:t>Arch of Titus</a:t>
            </a:r>
            <a:br>
              <a:rPr lang="en-US" i="1" dirty="0" smtClean="0"/>
            </a:br>
            <a:r>
              <a:rPr lang="en-US" dirty="0" smtClean="0"/>
              <a:t>Roman Early Empire</a:t>
            </a:r>
            <a:br>
              <a:rPr lang="en-US" dirty="0" smtClean="0"/>
            </a:br>
            <a:r>
              <a:rPr lang="en-US" dirty="0" smtClean="0"/>
              <a:t>100 CE</a:t>
            </a:r>
            <a:endParaRPr lang="en-US" dirty="0"/>
          </a:p>
        </p:txBody>
      </p:sp>
      <p:sp>
        <p:nvSpPr>
          <p:cNvPr id="3" name="Content Placeholder 2"/>
          <p:cNvSpPr>
            <a:spLocks noGrp="1"/>
          </p:cNvSpPr>
          <p:nvPr>
            <p:ph idx="1"/>
          </p:nvPr>
        </p:nvSpPr>
        <p:spPr>
          <a:xfrm>
            <a:off x="3575050" y="1600200"/>
            <a:ext cx="5111750" cy="4525963"/>
          </a:xfrm>
        </p:spPr>
        <p:txBody>
          <a:bodyPr/>
          <a:lstStyle/>
          <a:p>
            <a:endParaRPr lang="en-US" dirty="0"/>
          </a:p>
        </p:txBody>
      </p:sp>
      <p:sp>
        <p:nvSpPr>
          <p:cNvPr id="4" name="Text Placeholder 3"/>
          <p:cNvSpPr>
            <a:spLocks noGrp="1"/>
          </p:cNvSpPr>
          <p:nvPr>
            <p:ph type="body" sz="half" idx="2"/>
          </p:nvPr>
        </p:nvSpPr>
        <p:spPr>
          <a:xfrm>
            <a:off x="685800" y="1600200"/>
            <a:ext cx="2779713" cy="4525963"/>
          </a:xfrm>
        </p:spPr>
        <p:txBody>
          <a:bodyPr/>
          <a:lstStyle/>
          <a:p>
            <a:r>
              <a:rPr lang="en-US" dirty="0" smtClean="0"/>
              <a:t>-Shows the parade of the Romans after they had destroyed Jerusalem</a:t>
            </a:r>
          </a:p>
          <a:p>
            <a:r>
              <a:rPr lang="en-US" dirty="0" smtClean="0"/>
              <a:t>-The large candelabrum or menorah is the same that was in the Holy Place found within the interior of the Jewish Temple.</a:t>
            </a:r>
          </a:p>
          <a:p>
            <a:r>
              <a:rPr lang="en-US" dirty="0" smtClean="0"/>
              <a:t>-In the relief across from this, Titus is shown in his victorious chariot and portrayed as a god.</a:t>
            </a:r>
          </a:p>
          <a:p>
            <a:r>
              <a:rPr lang="en-US" dirty="0" smtClean="0"/>
              <a:t>-order is key </a:t>
            </a:r>
          </a:p>
          <a:p>
            <a:r>
              <a:rPr lang="en-US" dirty="0" smtClean="0"/>
              <a:t>For the glory of the Emperor- redistribution of wealth of Empire</a:t>
            </a:r>
          </a:p>
          <a:p>
            <a:endParaRPr lang="en-US" dirty="0"/>
          </a:p>
        </p:txBody>
      </p:sp>
      <p:pic>
        <p:nvPicPr>
          <p:cNvPr id="5" name="Picture 6" descr="JewishSack_of_jerusalem"/>
          <p:cNvPicPr>
            <a:picLocks noChangeAspect="1" noChangeArrowheads="1"/>
          </p:cNvPicPr>
          <p:nvPr/>
        </p:nvPicPr>
        <p:blipFill>
          <a:blip r:embed="rId2" cstate="print"/>
          <a:srcRect/>
          <a:stretch>
            <a:fillRect/>
          </a:stretch>
        </p:blipFill>
        <p:spPr bwMode="auto">
          <a:xfrm>
            <a:off x="3643468" y="3048000"/>
            <a:ext cx="5500532" cy="29718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2779713" cy="1162050"/>
          </a:xfrm>
        </p:spPr>
        <p:txBody>
          <a:bodyPr/>
          <a:lstStyle/>
          <a:p>
            <a:r>
              <a:rPr lang="en-US" i="1" dirty="0" smtClean="0"/>
              <a:t>Young </a:t>
            </a:r>
            <a:r>
              <a:rPr lang="en-US" i="1" dirty="0" err="1" smtClean="0"/>
              <a:t>Flavian</a:t>
            </a:r>
            <a:r>
              <a:rPr lang="en-US" i="1" dirty="0" smtClean="0"/>
              <a:t> Woman</a:t>
            </a:r>
            <a:br>
              <a:rPr lang="en-US" i="1" dirty="0" smtClean="0"/>
            </a:br>
            <a:r>
              <a:rPr lang="en-US" dirty="0" smtClean="0"/>
              <a:t>Roman Early Empire</a:t>
            </a:r>
            <a:br>
              <a:rPr lang="en-US" dirty="0" smtClean="0"/>
            </a:br>
            <a:r>
              <a:rPr lang="en-US" dirty="0" smtClean="0"/>
              <a:t>100 CE</a:t>
            </a:r>
            <a:endParaRPr lang="en-US" dirty="0"/>
          </a:p>
        </p:txBody>
      </p:sp>
      <p:sp>
        <p:nvSpPr>
          <p:cNvPr id="3" name="Content Placeholder 2"/>
          <p:cNvSpPr>
            <a:spLocks noGrp="1"/>
          </p:cNvSpPr>
          <p:nvPr>
            <p:ph idx="1"/>
          </p:nvPr>
        </p:nvSpPr>
        <p:spPr>
          <a:xfrm>
            <a:off x="4419600" y="1524000"/>
            <a:ext cx="4267200" cy="4602163"/>
          </a:xfrm>
        </p:spPr>
        <p:txBody>
          <a:bodyPr/>
          <a:lstStyle/>
          <a:p>
            <a:endParaRPr lang="en-US" dirty="0"/>
          </a:p>
        </p:txBody>
      </p:sp>
      <p:sp>
        <p:nvSpPr>
          <p:cNvPr id="4" name="Text Placeholder 3"/>
          <p:cNvSpPr>
            <a:spLocks noGrp="1"/>
          </p:cNvSpPr>
          <p:nvPr>
            <p:ph type="body" sz="half" idx="2"/>
          </p:nvPr>
        </p:nvSpPr>
        <p:spPr>
          <a:xfrm>
            <a:off x="685800" y="1600200"/>
            <a:ext cx="3352800" cy="4525963"/>
          </a:xfrm>
        </p:spPr>
        <p:txBody>
          <a:bodyPr/>
          <a:lstStyle/>
          <a:p>
            <a:r>
              <a:rPr lang="en-US" dirty="0" smtClean="0"/>
              <a:t>-Typical </a:t>
            </a:r>
            <a:r>
              <a:rPr lang="en-US" dirty="0" err="1" smtClean="0"/>
              <a:t>Flavian</a:t>
            </a:r>
            <a:r>
              <a:rPr lang="en-US" dirty="0" smtClean="0"/>
              <a:t> hair style, which was a sign of social status - you do not have to work so you can spend time on your appearance</a:t>
            </a:r>
          </a:p>
          <a:p>
            <a:r>
              <a:rPr lang="en-US" dirty="0" smtClean="0"/>
              <a:t>-Sculptor was talented in depicting the different textures between the hair the woman's skin</a:t>
            </a:r>
          </a:p>
          <a:p>
            <a:r>
              <a:rPr lang="en-US" dirty="0" smtClean="0"/>
              <a:t>-Idealized</a:t>
            </a:r>
          </a:p>
          <a:p>
            <a:r>
              <a:rPr lang="en-US" dirty="0" smtClean="0"/>
              <a:t>-A drill was used rather than the traditional chisel for the curls</a:t>
            </a:r>
          </a:p>
          <a:p>
            <a:r>
              <a:rPr lang="en-US" dirty="0" smtClean="0"/>
              <a:t>Epicureanism</a:t>
            </a:r>
          </a:p>
          <a:p>
            <a:r>
              <a:rPr lang="en-US" dirty="0" smtClean="0"/>
              <a:t>Change of aesthetic and a move towards conspicuous </a:t>
            </a:r>
            <a:r>
              <a:rPr lang="en-US" dirty="0" err="1" smtClean="0"/>
              <a:t>consumtion</a:t>
            </a:r>
            <a:r>
              <a:rPr lang="en-US" dirty="0" smtClean="0"/>
              <a:t> </a:t>
            </a:r>
          </a:p>
          <a:p>
            <a:endParaRPr lang="en-US" dirty="0"/>
          </a:p>
        </p:txBody>
      </p:sp>
      <p:pic>
        <p:nvPicPr>
          <p:cNvPr id="5" name="Picture 4" descr="flavianhair4f"/>
          <p:cNvPicPr>
            <a:picLocks noChangeAspect="1" noChangeArrowheads="1"/>
          </p:cNvPicPr>
          <p:nvPr/>
        </p:nvPicPr>
        <p:blipFill>
          <a:blip r:embed="rId2" cstate="print"/>
          <a:srcRect/>
          <a:stretch>
            <a:fillRect/>
          </a:stretch>
        </p:blipFill>
        <p:spPr bwMode="auto">
          <a:xfrm>
            <a:off x="4495800" y="0"/>
            <a:ext cx="4340225" cy="65532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ox(i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ox(i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ox(in)">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ox(in)">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smtClean="0"/>
          </a:p>
        </p:txBody>
      </p:sp>
      <p:sp>
        <p:nvSpPr>
          <p:cNvPr id="28675" name="Rectangle 3"/>
          <p:cNvSpPr>
            <a:spLocks noGrp="1" noChangeArrowheads="1"/>
          </p:cNvSpPr>
          <p:nvPr>
            <p:ph type="body" idx="1"/>
          </p:nvPr>
        </p:nvSpPr>
        <p:spPr/>
        <p:txBody>
          <a:bodyPr/>
          <a:lstStyle/>
          <a:p>
            <a:pPr eaLnBrk="1" hangingPunct="1"/>
            <a:endParaRPr lang="en-US" smtClean="0"/>
          </a:p>
        </p:txBody>
      </p:sp>
      <p:pic>
        <p:nvPicPr>
          <p:cNvPr id="28676" name="Picture 4"/>
          <p:cNvPicPr>
            <a:picLocks noChangeAspect="1" noChangeArrowheads="1"/>
          </p:cNvPicPr>
          <p:nvPr/>
        </p:nvPicPr>
        <p:blipFill>
          <a:blip r:embed="rId2" cstate="print"/>
          <a:srcRect/>
          <a:stretch>
            <a:fillRect/>
          </a:stretch>
        </p:blipFill>
        <p:spPr bwMode="auto">
          <a:xfrm>
            <a:off x="0" y="685800"/>
            <a:ext cx="9144000" cy="5053013"/>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smtClean="0"/>
          </a:p>
        </p:txBody>
      </p:sp>
      <p:sp>
        <p:nvSpPr>
          <p:cNvPr id="27651" name="Rectangle 3"/>
          <p:cNvSpPr>
            <a:spLocks noGrp="1" noChangeArrowheads="1"/>
          </p:cNvSpPr>
          <p:nvPr>
            <p:ph type="body" idx="1"/>
          </p:nvPr>
        </p:nvSpPr>
        <p:spPr/>
        <p:txBody>
          <a:bodyPr/>
          <a:lstStyle/>
          <a:p>
            <a:pPr eaLnBrk="1" hangingPunct="1"/>
            <a:endParaRPr lang="en-US" smtClean="0"/>
          </a:p>
        </p:txBody>
      </p:sp>
      <p:pic>
        <p:nvPicPr>
          <p:cNvPr id="27652" name="Picture 5" descr="2186198616_d814382b90"/>
          <p:cNvPicPr>
            <a:picLocks noChangeAspect="1" noChangeArrowheads="1"/>
          </p:cNvPicPr>
          <p:nvPr/>
        </p:nvPicPr>
        <p:blipFill>
          <a:blip r:embed="rId2" cstate="print"/>
          <a:srcRect/>
          <a:stretch>
            <a:fillRect/>
          </a:stretch>
        </p:blipFill>
        <p:spPr bwMode="auto">
          <a:xfrm>
            <a:off x="0" y="-19050"/>
            <a:ext cx="9144000" cy="68580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Coliseum or the </a:t>
            </a:r>
            <a:r>
              <a:rPr lang="en-US" i="1" dirty="0" err="1" smtClean="0"/>
              <a:t>Flavian</a:t>
            </a:r>
            <a:r>
              <a:rPr lang="en-US" i="1" dirty="0" smtClean="0"/>
              <a:t> Amphitheater</a:t>
            </a:r>
            <a:br>
              <a:rPr lang="en-US" i="1" dirty="0" smtClean="0"/>
            </a:br>
            <a:r>
              <a:rPr lang="en-US" dirty="0" smtClean="0"/>
              <a:t>Roman early empire</a:t>
            </a:r>
            <a:br>
              <a:rPr lang="en-US" dirty="0" smtClean="0"/>
            </a:br>
            <a:r>
              <a:rPr lang="en-US" dirty="0" smtClean="0"/>
              <a:t>100 CE </a:t>
            </a:r>
            <a:r>
              <a:rPr lang="en-US" dirty="0" smtClean="0">
                <a:solidFill>
                  <a:schemeClr val="accent6">
                    <a:lumMod val="75000"/>
                  </a:schemeClr>
                </a:solidFill>
                <a:effectLst>
                  <a:outerShdw blurRad="38100" dist="38100" dir="2700000" algn="tl">
                    <a:srgbClr val="000000">
                      <a:alpha val="43137"/>
                    </a:srgbClr>
                  </a:outerShdw>
                </a:effectLst>
              </a:rPr>
              <a:t>Key Piece</a:t>
            </a:r>
            <a:endParaRPr lang="en-US" dirty="0">
              <a:solidFill>
                <a:schemeClr val="accent6">
                  <a:lumMod val="75000"/>
                </a:schemeClr>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685800" y="1600200"/>
            <a:ext cx="3200400" cy="4876799"/>
          </a:xfrm>
        </p:spPr>
        <p:txBody>
          <a:bodyPr/>
          <a:lstStyle/>
          <a:p>
            <a:r>
              <a:rPr lang="en-US" dirty="0" smtClean="0"/>
              <a:t>Was built under the direction of Vespasian and known as the </a:t>
            </a:r>
            <a:r>
              <a:rPr lang="en-US" dirty="0" err="1" smtClean="0"/>
              <a:t>Flavian</a:t>
            </a:r>
            <a:r>
              <a:rPr lang="en-US" dirty="0" smtClean="0"/>
              <a:t> Amphitheater</a:t>
            </a:r>
          </a:p>
          <a:p>
            <a:r>
              <a:rPr lang="en-US" dirty="0" smtClean="0"/>
              <a:t>-Built on a man-made lake that had been constructed by Nero for his gardens. This was now public property again.</a:t>
            </a:r>
          </a:p>
          <a:p>
            <a:r>
              <a:rPr lang="en-US" dirty="0" smtClean="0"/>
              <a:t>-Was named because it was close to a large statue of Nero called Colossus</a:t>
            </a:r>
          </a:p>
          <a:p>
            <a:r>
              <a:rPr lang="en-US" dirty="0" smtClean="0"/>
              <a:t>-Built to house the gladiators</a:t>
            </a:r>
          </a:p>
          <a:p>
            <a:r>
              <a:rPr lang="en-US" dirty="0" smtClean="0"/>
              <a:t>-Constructed with concrete barrel vaults-the arches were weight-bearing</a:t>
            </a:r>
          </a:p>
          <a:p>
            <a:r>
              <a:rPr lang="en-US" dirty="0" smtClean="0"/>
              <a:t>-The columns are built in progressive order starting with Doric on the ground floor and ending at Corinthian (columns had no weight-bearing function).</a:t>
            </a:r>
          </a:p>
          <a:p>
            <a:r>
              <a:rPr lang="en-US" dirty="0" smtClean="0"/>
              <a:t>-Under the floor were storage rooms and cages for the animals.</a:t>
            </a:r>
          </a:p>
          <a:p>
            <a:r>
              <a:rPr lang="en-US" dirty="0" smtClean="0"/>
              <a:t>-Originally had a roof that could be added or taken away when needed</a:t>
            </a:r>
          </a:p>
          <a:p>
            <a:r>
              <a:rPr lang="en-US" dirty="0" smtClean="0"/>
              <a:t>Bread and Circus to mollify the public</a:t>
            </a:r>
          </a:p>
          <a:p>
            <a:endParaRPr lang="en-US" dirty="0"/>
          </a:p>
        </p:txBody>
      </p:sp>
      <p:pic>
        <p:nvPicPr>
          <p:cNvPr id="5" name="Picture 2" descr="http://www.tour-europe.org/media/italy/rome/medi/The_Coliseum-r3.jpg"/>
          <p:cNvPicPr>
            <a:picLocks noGrp="1" noChangeAspect="1" noChangeArrowheads="1"/>
          </p:cNvPicPr>
          <p:nvPr>
            <p:ph idx="1"/>
          </p:nvPr>
        </p:nvPicPr>
        <p:blipFill>
          <a:blip r:embed="rId2" cstate="print"/>
          <a:srcRect/>
          <a:stretch>
            <a:fillRect/>
          </a:stretch>
        </p:blipFill>
        <p:spPr bwMode="auto">
          <a:xfrm>
            <a:off x="4038600" y="1265955"/>
            <a:ext cx="4648200" cy="3867302"/>
          </a:xfrm>
          <a:prstGeom prst="rect">
            <a:avLst/>
          </a:prstGeom>
          <a:noFill/>
          <a:ln w="9525">
            <a:noFill/>
            <a:miter lim="800000"/>
            <a:headEnd/>
            <a:tailEnd/>
          </a:ln>
        </p:spPr>
      </p:pic>
      <p:sp>
        <p:nvSpPr>
          <p:cNvPr id="6" name="5-Point Star 5"/>
          <p:cNvSpPr/>
          <p:nvPr/>
        </p:nvSpPr>
        <p:spPr bwMode="auto">
          <a:xfrm>
            <a:off x="4114800" y="381000"/>
            <a:ext cx="762000" cy="6858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charset="0"/>
            </a:endParaRPr>
          </a:p>
        </p:txBody>
      </p:sp>
    </p:spTree>
  </p:cSld>
  <p:clrMapOvr>
    <a:masterClrMapping/>
  </p:clrMapOvr>
  <p:transition spd="med">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endParaRPr lang="en-US" smtClean="0"/>
          </a:p>
        </p:txBody>
      </p:sp>
      <p:sp>
        <p:nvSpPr>
          <p:cNvPr id="29699" name="Content Placeholder 2"/>
          <p:cNvSpPr>
            <a:spLocks noGrp="1"/>
          </p:cNvSpPr>
          <p:nvPr>
            <p:ph idx="1"/>
          </p:nvPr>
        </p:nvSpPr>
        <p:spPr/>
        <p:txBody>
          <a:bodyPr/>
          <a:lstStyle/>
          <a:p>
            <a:endParaRPr lang="en-US" smtClean="0"/>
          </a:p>
        </p:txBody>
      </p:sp>
      <p:pic>
        <p:nvPicPr>
          <p:cNvPr id="29700" name="Picture 2" descr="http://ux.brookdalecc.edu/fac/history/drgeorge/world105/105_roman_reading_packet08_files/image005.jpg"/>
          <p:cNvPicPr>
            <a:picLocks noChangeAspect="1" noChangeArrowheads="1"/>
          </p:cNvPicPr>
          <p:nvPr/>
        </p:nvPicPr>
        <p:blipFill>
          <a:blip r:embed="rId2" cstate="print"/>
          <a:srcRect/>
          <a:stretch>
            <a:fillRect/>
          </a:stretch>
        </p:blipFill>
        <p:spPr bwMode="auto">
          <a:xfrm>
            <a:off x="381000" y="574675"/>
            <a:ext cx="8497888" cy="4987925"/>
          </a:xfrm>
          <a:prstGeom prst="rect">
            <a:avLst/>
          </a:prstGeom>
          <a:noFill/>
          <a:ln w="9525">
            <a:noFill/>
            <a:miter lim="800000"/>
            <a:headEnd/>
            <a:tailEnd/>
          </a:ln>
        </p:spPr>
      </p:pic>
      <p:pic>
        <p:nvPicPr>
          <p:cNvPr id="5" name="Picture 6" descr="File:Colosseum in Rome, Italy - April 2007.jpg">
            <a:hlinkClick r:id="rId3"/>
          </p:cNvPr>
          <p:cNvPicPr>
            <a:picLocks noChangeAspect="1" noChangeArrowheads="1"/>
          </p:cNvPicPr>
          <p:nvPr/>
        </p:nvPicPr>
        <p:blipFill>
          <a:blip r:embed="rId4" cstate="print"/>
          <a:srcRect/>
          <a:stretch>
            <a:fillRect/>
          </a:stretch>
        </p:blipFill>
        <p:spPr bwMode="auto">
          <a:xfrm>
            <a:off x="228600" y="609600"/>
            <a:ext cx="8689975" cy="51054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endParaRPr lang="en-US"/>
          </a:p>
        </p:txBody>
      </p:sp>
      <p:pic>
        <p:nvPicPr>
          <p:cNvPr id="5" name="Picture 2" descr="File:L-Kolloseum.png">
            <a:hlinkClick r:id="rId2"/>
          </p:cNvPr>
          <p:cNvPicPr>
            <a:picLocks noChangeAspect="1" noChangeArrowheads="1"/>
          </p:cNvPicPr>
          <p:nvPr/>
        </p:nvPicPr>
        <p:blipFill>
          <a:blip r:embed="rId3" cstate="print"/>
          <a:srcRect/>
          <a:stretch>
            <a:fillRect/>
          </a:stretch>
        </p:blipFill>
        <p:spPr bwMode="auto">
          <a:xfrm>
            <a:off x="2209800" y="457200"/>
            <a:ext cx="5057775" cy="5715000"/>
          </a:xfrm>
          <a:prstGeom prst="rect">
            <a:avLst/>
          </a:prstGeom>
          <a:noFill/>
          <a:ln w="9525">
            <a:noFill/>
            <a:miter lim="800000"/>
            <a:headEnd/>
            <a:tailEnd/>
          </a:ln>
        </p:spPr>
      </p:pic>
      <p:pic>
        <p:nvPicPr>
          <p:cNvPr id="6" name="Picture 5" descr="inside the Coliseum"/>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what?</a:t>
            </a:r>
            <a:endParaRPr lang="en-US" dirty="0"/>
          </a:p>
        </p:txBody>
      </p:sp>
      <p:sp>
        <p:nvSpPr>
          <p:cNvPr id="3" name="Text Placeholder 2"/>
          <p:cNvSpPr>
            <a:spLocks noGrp="1"/>
          </p:cNvSpPr>
          <p:nvPr>
            <p:ph type="body" idx="1"/>
          </p:nvPr>
        </p:nvSpPr>
        <p:spPr/>
        <p:txBody>
          <a:bodyPr/>
          <a:lstStyle/>
          <a:p>
            <a:r>
              <a:rPr lang="en-US" dirty="0" smtClean="0"/>
              <a:t>Stoicism</a:t>
            </a:r>
            <a:endParaRPr lang="en-US" dirty="0"/>
          </a:p>
        </p:txBody>
      </p:sp>
      <p:sp>
        <p:nvSpPr>
          <p:cNvPr id="4" name="Content Placeholder 3"/>
          <p:cNvSpPr>
            <a:spLocks noGrp="1"/>
          </p:cNvSpPr>
          <p:nvPr>
            <p:ph sz="half" idx="2"/>
          </p:nvPr>
        </p:nvSpPr>
        <p:spPr/>
        <p:txBody>
          <a:bodyPr/>
          <a:lstStyle/>
          <a:p>
            <a:r>
              <a:rPr lang="en-US" sz="1400" dirty="0" smtClean="0"/>
              <a:t>Basically, Zeno believed in being virtuous, and that virtue was a matter of submitting to God’s will.  As usual for Greeks who postulated a single god, Zeno did not strongly differentiate God from nature.  </a:t>
            </a:r>
            <a:r>
              <a:rPr lang="en-US" sz="1400" b="1" dirty="0" smtClean="0"/>
              <a:t>So another way of putting it is to live according to nature</a:t>
            </a:r>
          </a:p>
          <a:p>
            <a:r>
              <a:rPr lang="en-US" sz="1400" dirty="0" smtClean="0"/>
              <a:t>he lectured his students on the value of </a:t>
            </a:r>
            <a:r>
              <a:rPr lang="en-US" sz="1400" i="1" dirty="0" err="1" smtClean="0"/>
              <a:t>apatheia</a:t>
            </a:r>
            <a:r>
              <a:rPr lang="en-US" sz="1400" dirty="0" smtClean="0"/>
              <a:t>, the </a:t>
            </a:r>
            <a:r>
              <a:rPr lang="en-US" sz="1400" b="1" dirty="0" smtClean="0"/>
              <a:t>absence of passion</a:t>
            </a:r>
            <a:r>
              <a:rPr lang="en-US" sz="1400" dirty="0" smtClean="0"/>
              <a:t>.  By passion Zeno meant uncontrolled emotion or physical desire.  Only by taking this attitude, he felt, could we develop wisdom and the ability to apply it. </a:t>
            </a:r>
          </a:p>
          <a:p>
            <a:r>
              <a:rPr lang="en-US" sz="1400" dirty="0" smtClean="0"/>
              <a:t>“Let no one break your will!”  he said. </a:t>
            </a:r>
            <a:r>
              <a:rPr lang="en-US" sz="1400" b="1" dirty="0" smtClean="0"/>
              <a:t>Man conquers the world by conquering himself.  Start by developing an indifference to pain and pleasure,</a:t>
            </a:r>
            <a:r>
              <a:rPr lang="en-US" sz="1400" dirty="0" smtClean="0"/>
              <a:t> through meditation.  Wisdom occurs when reason controls passions;  Evil occurs when passions control us. </a:t>
            </a:r>
          </a:p>
          <a:p>
            <a:endParaRPr lang="en-US" sz="1400" dirty="0"/>
          </a:p>
        </p:txBody>
      </p:sp>
      <p:sp>
        <p:nvSpPr>
          <p:cNvPr id="5" name="Text Placeholder 4"/>
          <p:cNvSpPr>
            <a:spLocks noGrp="1"/>
          </p:cNvSpPr>
          <p:nvPr>
            <p:ph type="body" sz="quarter" idx="3"/>
          </p:nvPr>
        </p:nvSpPr>
        <p:spPr/>
        <p:txBody>
          <a:bodyPr/>
          <a:lstStyle/>
          <a:p>
            <a:r>
              <a:rPr lang="en-US" dirty="0" smtClean="0"/>
              <a:t>Epicureanism</a:t>
            </a:r>
            <a:endParaRPr lang="en-US" dirty="0"/>
          </a:p>
        </p:txBody>
      </p:sp>
      <p:sp>
        <p:nvSpPr>
          <p:cNvPr id="6" name="Content Placeholder 5"/>
          <p:cNvSpPr>
            <a:spLocks noGrp="1"/>
          </p:cNvSpPr>
          <p:nvPr>
            <p:ph sz="quarter" idx="4"/>
          </p:nvPr>
        </p:nvSpPr>
        <p:spPr>
          <a:xfrm>
            <a:off x="4645025" y="2174874"/>
            <a:ext cx="4041775" cy="4225925"/>
          </a:xfrm>
        </p:spPr>
        <p:txBody>
          <a:bodyPr/>
          <a:lstStyle/>
          <a:p>
            <a:r>
              <a:rPr lang="en-US" sz="1400" dirty="0" smtClean="0"/>
              <a:t>Virtue for Epicurus was a means to an end.  That end is happiness.  </a:t>
            </a:r>
            <a:r>
              <a:rPr lang="en-US" sz="1400" b="1" dirty="0" smtClean="0"/>
              <a:t>It is good to feel pleasure and to avoid pain, but one needs to apply reason to life.  Sometimes pain is necessary in order to gain happiness.  Other times, pleasure leads to more suffering than it is worth. </a:t>
            </a:r>
          </a:p>
          <a:p>
            <a:r>
              <a:rPr lang="en-US" sz="1400" dirty="0" smtClean="0"/>
              <a:t>And there are levels of pain and pleasure, smaller and greater </a:t>
            </a:r>
            <a:r>
              <a:rPr lang="en-US" sz="1400" dirty="0" err="1" smtClean="0"/>
              <a:t>happinesses</a:t>
            </a:r>
            <a:r>
              <a:rPr lang="en-US" sz="1400" dirty="0" smtClean="0"/>
              <a:t>.  Friendship, for example, is rated one of the highest pleasures.  “A sage loves his friends as he loves himself,” he said, and “It is better to give than to receive.”  And “It is not possible to live pleasantly without living prudently, honorably, and justly; nor to live prudently, honorably, and justly without living pleasantly</a:t>
            </a:r>
            <a:r>
              <a:rPr lang="en-US" dirty="0" smtClean="0"/>
              <a:t>.” </a:t>
            </a:r>
          </a:p>
          <a:p>
            <a:endParaRPr lang="en-US" dirty="0"/>
          </a:p>
        </p:txBody>
      </p:sp>
    </p:spTree>
  </p:cSld>
  <p:clrMapOvr>
    <a:masterClrMapping/>
  </p:clrMapOvr>
  <p:transition spd="med">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Pantheon</a:t>
            </a:r>
            <a:br>
              <a:rPr lang="en-US" i="1" dirty="0" smtClean="0"/>
            </a:br>
            <a:r>
              <a:rPr lang="en-US" dirty="0" smtClean="0"/>
              <a:t>Roman High Empire</a:t>
            </a:r>
            <a:br>
              <a:rPr lang="en-US" dirty="0" smtClean="0"/>
            </a:br>
            <a:r>
              <a:rPr lang="en-US" dirty="0" smtClean="0"/>
              <a:t>125 CE</a:t>
            </a:r>
            <a:br>
              <a:rPr lang="en-US" dirty="0" smtClean="0"/>
            </a:br>
            <a:r>
              <a:rPr lang="en-US" dirty="0" smtClean="0">
                <a:solidFill>
                  <a:schemeClr val="accent6">
                    <a:lumMod val="75000"/>
                  </a:schemeClr>
                </a:solidFill>
                <a:effectLst>
                  <a:outerShdw blurRad="38100" dist="38100" dir="2700000" algn="tl">
                    <a:srgbClr val="000000">
                      <a:alpha val="43137"/>
                    </a:srgbClr>
                  </a:outerShdw>
                </a:effectLst>
              </a:rPr>
              <a:t>Key piece</a:t>
            </a:r>
            <a:endParaRPr lang="en-US" dirty="0">
              <a:solidFill>
                <a:schemeClr val="accent6">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a:xfrm>
            <a:off x="685800" y="1600200"/>
            <a:ext cx="2779713" cy="4525963"/>
          </a:xfrm>
        </p:spPr>
        <p:txBody>
          <a:bodyPr/>
          <a:lstStyle/>
          <a:p>
            <a:r>
              <a:rPr lang="en-US" dirty="0" smtClean="0"/>
              <a:t>-Temple was built for all of the gods</a:t>
            </a:r>
          </a:p>
          <a:p>
            <a:r>
              <a:rPr lang="en-US" dirty="0" smtClean="0"/>
              <a:t>-Most influential building in the world</a:t>
            </a:r>
          </a:p>
          <a:p>
            <a:r>
              <a:rPr lang="en-US" dirty="0" smtClean="0"/>
              <a:t>-Commissioned by Emperor Hadrian who loved the classics- Former glories revisited</a:t>
            </a:r>
          </a:p>
          <a:p>
            <a:r>
              <a:rPr lang="en-US" dirty="0" smtClean="0"/>
              <a:t>-Largest masonry dome in the world (built out of concrete)</a:t>
            </a:r>
          </a:p>
          <a:p>
            <a:r>
              <a:rPr lang="en-US" dirty="0" smtClean="0"/>
              <a:t>-It is able to encompass a perfect sphere under the dome.</a:t>
            </a:r>
          </a:p>
          <a:p>
            <a:r>
              <a:rPr lang="en-US" dirty="0" smtClean="0"/>
              <a:t>-At the top of the dome is an oculus to allow light to enter the building.</a:t>
            </a:r>
          </a:p>
          <a:p>
            <a:r>
              <a:rPr lang="en-US" dirty="0" smtClean="0"/>
              <a:t>-Each god has a statue that is bathed in sunlight that changes throughout the year.</a:t>
            </a:r>
          </a:p>
          <a:p>
            <a:r>
              <a:rPr lang="en-US" dirty="0" smtClean="0"/>
              <a:t>-</a:t>
            </a:r>
            <a:r>
              <a:rPr lang="en-US" b="1" dirty="0" smtClean="0"/>
              <a:t>coffered</a:t>
            </a:r>
            <a:r>
              <a:rPr lang="en-US" dirty="0" smtClean="0"/>
              <a:t> ceilings</a:t>
            </a:r>
            <a:endParaRPr lang="en-US" dirty="0"/>
          </a:p>
        </p:txBody>
      </p:sp>
      <p:pic>
        <p:nvPicPr>
          <p:cNvPr id="5" name="Picture 4" descr="pantheon_aerial1"/>
          <p:cNvPicPr>
            <a:picLocks noChangeAspect="1" noChangeArrowheads="1"/>
          </p:cNvPicPr>
          <p:nvPr/>
        </p:nvPicPr>
        <p:blipFill>
          <a:blip r:embed="rId2" cstate="print"/>
          <a:srcRect t="11111" b="17778"/>
          <a:stretch>
            <a:fillRect/>
          </a:stretch>
        </p:blipFill>
        <p:spPr bwMode="auto">
          <a:xfrm>
            <a:off x="5867400" y="3675927"/>
            <a:ext cx="2971800" cy="3182073"/>
          </a:xfrm>
          <a:prstGeom prst="rect">
            <a:avLst/>
          </a:prstGeom>
          <a:noFill/>
          <a:ln w="9525">
            <a:noFill/>
            <a:miter lim="800000"/>
            <a:headEnd/>
            <a:tailEnd/>
          </a:ln>
        </p:spPr>
      </p:pic>
      <p:pic>
        <p:nvPicPr>
          <p:cNvPr id="6" name="Picture 5" descr="rome-pantheon front"/>
          <p:cNvPicPr>
            <a:picLocks noChangeAspect="1" noChangeArrowheads="1"/>
          </p:cNvPicPr>
          <p:nvPr/>
        </p:nvPicPr>
        <p:blipFill>
          <a:blip r:embed="rId3" cstate="print"/>
          <a:srcRect/>
          <a:stretch>
            <a:fillRect/>
          </a:stretch>
        </p:blipFill>
        <p:spPr bwMode="auto">
          <a:xfrm>
            <a:off x="4495800" y="381000"/>
            <a:ext cx="4191000" cy="3156347"/>
          </a:xfrm>
          <a:prstGeom prst="rect">
            <a:avLst/>
          </a:prstGeom>
          <a:noFill/>
          <a:ln w="9525">
            <a:noFill/>
            <a:miter lim="800000"/>
            <a:headEnd/>
            <a:tailEnd/>
          </a:ln>
        </p:spPr>
      </p:pic>
      <p:sp>
        <p:nvSpPr>
          <p:cNvPr id="7" name="5-Point Star 6"/>
          <p:cNvSpPr/>
          <p:nvPr/>
        </p:nvSpPr>
        <p:spPr bwMode="auto">
          <a:xfrm>
            <a:off x="2743200" y="990600"/>
            <a:ext cx="533400" cy="4572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charset="0"/>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en-US" smtClean="0"/>
          </a:p>
        </p:txBody>
      </p:sp>
      <p:sp>
        <p:nvSpPr>
          <p:cNvPr id="34819" name="Rectangle 3"/>
          <p:cNvSpPr>
            <a:spLocks noGrp="1" noChangeArrowheads="1"/>
          </p:cNvSpPr>
          <p:nvPr>
            <p:ph type="body" idx="1"/>
          </p:nvPr>
        </p:nvSpPr>
        <p:spPr/>
        <p:txBody>
          <a:bodyPr/>
          <a:lstStyle/>
          <a:p>
            <a:pPr eaLnBrk="1" hangingPunct="1"/>
            <a:endParaRPr lang="en-US" smtClean="0"/>
          </a:p>
        </p:txBody>
      </p:sp>
      <p:pic>
        <p:nvPicPr>
          <p:cNvPr id="34820" name="Picture 5" descr="Longitudinal-Section-Of-The-Pantheon-Showing-The-Dome,-The-Portico-And-The-Interior-Of-The-Temple-From-Vedute,-First-Published-In-1756,-Pub"/>
          <p:cNvPicPr>
            <a:picLocks noChangeAspect="1" noChangeArrowheads="1"/>
          </p:cNvPicPr>
          <p:nvPr/>
        </p:nvPicPr>
        <p:blipFill>
          <a:blip r:embed="rId2" cstate="print"/>
          <a:srcRect r="8333"/>
          <a:stretch>
            <a:fillRect/>
          </a:stretch>
        </p:blipFill>
        <p:spPr bwMode="auto">
          <a:xfrm>
            <a:off x="0" y="15875"/>
            <a:ext cx="8382000" cy="6461125"/>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en-US" smtClean="0"/>
          </a:p>
        </p:txBody>
      </p:sp>
      <p:sp>
        <p:nvSpPr>
          <p:cNvPr id="36867" name="Rectangle 3"/>
          <p:cNvSpPr>
            <a:spLocks noGrp="1" noChangeArrowheads="1"/>
          </p:cNvSpPr>
          <p:nvPr>
            <p:ph type="body" idx="1"/>
          </p:nvPr>
        </p:nvSpPr>
        <p:spPr/>
        <p:txBody>
          <a:bodyPr/>
          <a:lstStyle/>
          <a:p>
            <a:pPr eaLnBrk="1" hangingPunct="1"/>
            <a:endParaRPr lang="en-US" smtClean="0"/>
          </a:p>
        </p:txBody>
      </p:sp>
      <p:pic>
        <p:nvPicPr>
          <p:cNvPr id="36868" name="Picture 5" descr="inside-the-interior-of"/>
          <p:cNvPicPr>
            <a:picLocks noChangeAspect="1" noChangeArrowheads="1"/>
          </p:cNvPicPr>
          <p:nvPr/>
        </p:nvPicPr>
        <p:blipFill>
          <a:blip r:embed="rId2" cstate="print"/>
          <a:srcRect/>
          <a:stretch>
            <a:fillRect/>
          </a:stretch>
        </p:blipFill>
        <p:spPr bwMode="auto">
          <a:xfrm>
            <a:off x="304800" y="304800"/>
            <a:ext cx="8534400" cy="6392863"/>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endParaRPr lang="en-US" smtClean="0"/>
          </a:p>
        </p:txBody>
      </p:sp>
      <p:sp>
        <p:nvSpPr>
          <p:cNvPr id="37891" name="Content Placeholder 2"/>
          <p:cNvSpPr>
            <a:spLocks noGrp="1"/>
          </p:cNvSpPr>
          <p:nvPr>
            <p:ph idx="1"/>
          </p:nvPr>
        </p:nvSpPr>
        <p:spPr/>
        <p:txBody>
          <a:bodyPr/>
          <a:lstStyle/>
          <a:p>
            <a:pPr eaLnBrk="1" hangingPunct="1"/>
            <a:endParaRPr lang="en-US" smtClean="0"/>
          </a:p>
        </p:txBody>
      </p:sp>
      <p:pic>
        <p:nvPicPr>
          <p:cNvPr id="37892" name="Picture 2" descr="http://blog.lib.umn.edu/schue141/matt_machete/Pantheon.jpg"/>
          <p:cNvPicPr>
            <a:picLocks noChangeAspect="1" noChangeArrowheads="1"/>
          </p:cNvPicPr>
          <p:nvPr/>
        </p:nvPicPr>
        <p:blipFill>
          <a:blip r:embed="rId2" cstate="print"/>
          <a:srcRect b="4621"/>
          <a:stretch>
            <a:fillRect/>
          </a:stretch>
        </p:blipFill>
        <p:spPr bwMode="auto">
          <a:xfrm>
            <a:off x="2133600" y="0"/>
            <a:ext cx="4572000" cy="65532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2971800" cy="1162050"/>
          </a:xfrm>
        </p:spPr>
        <p:txBody>
          <a:bodyPr/>
          <a:lstStyle/>
          <a:p>
            <a:r>
              <a:rPr lang="en-US" sz="1800" i="1" dirty="0" smtClean="0"/>
              <a:t>Equestrian Marcus Aurelius</a:t>
            </a:r>
            <a:r>
              <a:rPr lang="en-US" i="1" dirty="0" smtClean="0"/>
              <a:t/>
            </a:r>
            <a:br>
              <a:rPr lang="en-US" i="1" dirty="0" smtClean="0"/>
            </a:br>
            <a:r>
              <a:rPr lang="en-US" dirty="0" smtClean="0"/>
              <a:t>Roman High Empire</a:t>
            </a:r>
            <a:br>
              <a:rPr lang="en-US" dirty="0" smtClean="0"/>
            </a:br>
            <a:r>
              <a:rPr lang="en-US" dirty="0" smtClean="0"/>
              <a:t>200 CE</a:t>
            </a:r>
            <a:br>
              <a:rPr lang="en-US" dirty="0" smtClean="0"/>
            </a:br>
            <a:r>
              <a:rPr lang="en-US" dirty="0" smtClean="0">
                <a:solidFill>
                  <a:schemeClr val="accent6">
                    <a:lumMod val="60000"/>
                    <a:lumOff val="40000"/>
                  </a:schemeClr>
                </a:solidFill>
                <a:effectLst>
                  <a:outerShdw blurRad="38100" dist="38100" dir="2700000" algn="tl">
                    <a:srgbClr val="000000">
                      <a:alpha val="43137"/>
                    </a:srgbClr>
                  </a:outerShdw>
                </a:effectLst>
              </a:rPr>
              <a:t>Key Piece</a:t>
            </a:r>
            <a:endParaRPr lang="en-US" dirty="0">
              <a:solidFill>
                <a:schemeClr val="accent6">
                  <a:lumMod val="60000"/>
                  <a:lumOff val="4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0" y="273050"/>
            <a:ext cx="4876800" cy="5853113"/>
          </a:xfrm>
        </p:spPr>
        <p:txBody>
          <a:bodyPr/>
          <a:lstStyle/>
          <a:p>
            <a:endParaRPr lang="en-US" dirty="0"/>
          </a:p>
        </p:txBody>
      </p:sp>
      <p:sp>
        <p:nvSpPr>
          <p:cNvPr id="4" name="Text Placeholder 3"/>
          <p:cNvSpPr>
            <a:spLocks noGrp="1"/>
          </p:cNvSpPr>
          <p:nvPr>
            <p:ph type="body" sz="half" idx="2"/>
          </p:nvPr>
        </p:nvSpPr>
        <p:spPr>
          <a:xfrm>
            <a:off x="685800" y="1600200"/>
            <a:ext cx="2779713" cy="4525963"/>
          </a:xfrm>
        </p:spPr>
        <p:txBody>
          <a:bodyPr/>
          <a:lstStyle/>
          <a:p>
            <a:r>
              <a:rPr lang="en-US" dirty="0" smtClean="0"/>
              <a:t>An original bronze, equestrian statue, which was rare because most leaders melted the bronze down from the previous leader to built monuments to themselves</a:t>
            </a:r>
          </a:p>
          <a:p>
            <a:r>
              <a:rPr lang="en-US" dirty="0" smtClean="0"/>
              <a:t>-Was originally thought to be a statue of Constantine</a:t>
            </a:r>
          </a:p>
          <a:p>
            <a:r>
              <a:rPr lang="en-US" dirty="0" smtClean="0"/>
              <a:t>-He is not in military attire because he rules by reason rather than by the sword, his calm is juxtaposed by the horse</a:t>
            </a:r>
          </a:p>
          <a:p>
            <a:r>
              <a:rPr lang="en-US" dirty="0" smtClean="0"/>
              <a:t>-He was an enlightened emperor.</a:t>
            </a:r>
          </a:p>
          <a:p>
            <a:r>
              <a:rPr lang="en-US" dirty="0" smtClean="0"/>
              <a:t>Last Stoic Emperor</a:t>
            </a:r>
          </a:p>
          <a:p>
            <a:endParaRPr lang="en-US" dirty="0"/>
          </a:p>
        </p:txBody>
      </p:sp>
      <p:pic>
        <p:nvPicPr>
          <p:cNvPr id="5" name="Picture 4" descr="Marcus"/>
          <p:cNvPicPr>
            <a:picLocks noChangeAspect="1" noChangeArrowheads="1"/>
          </p:cNvPicPr>
          <p:nvPr/>
        </p:nvPicPr>
        <p:blipFill>
          <a:blip r:embed="rId2" cstate="print"/>
          <a:srcRect/>
          <a:stretch>
            <a:fillRect/>
          </a:stretch>
        </p:blipFill>
        <p:spPr bwMode="auto">
          <a:xfrm>
            <a:off x="3886200" y="2133600"/>
            <a:ext cx="5030510" cy="3657600"/>
          </a:xfrm>
          <a:prstGeom prst="rect">
            <a:avLst/>
          </a:prstGeom>
          <a:ln>
            <a:headEnd/>
            <a:tailEnd/>
          </a:ln>
        </p:spPr>
        <p:style>
          <a:lnRef idx="0">
            <a:schemeClr val="accent6"/>
          </a:lnRef>
          <a:fillRef idx="3">
            <a:schemeClr val="accent6"/>
          </a:fillRef>
          <a:effectRef idx="3">
            <a:schemeClr val="accent6"/>
          </a:effectRef>
          <a:fontRef idx="minor">
            <a:schemeClr val="lt1"/>
          </a:fontRef>
        </p:style>
      </p:pic>
      <p:sp>
        <p:nvSpPr>
          <p:cNvPr id="6" name="5-Point Star 5"/>
          <p:cNvSpPr/>
          <p:nvPr/>
        </p:nvSpPr>
        <p:spPr bwMode="auto">
          <a:xfrm>
            <a:off x="3810000" y="304800"/>
            <a:ext cx="1143000" cy="9906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charset="0"/>
            </a:endParaRPr>
          </a:p>
        </p:txBody>
      </p:sp>
    </p:spTree>
  </p:cSld>
  <p:clrMapOvr>
    <a:masterClrMapping/>
  </p:clrMapOvr>
  <p:transition spd="med">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endParaRPr lang="en-US"/>
          </a:p>
        </p:txBody>
      </p:sp>
      <p:pic>
        <p:nvPicPr>
          <p:cNvPr id="47106" name="Picture 2" descr="http://www.paradoxplace.com/Insights/Equestrian/Equestrian_Images/Marcus-Aurelius-BAR.jpg"/>
          <p:cNvPicPr>
            <a:picLocks noChangeAspect="1" noChangeArrowheads="1"/>
          </p:cNvPicPr>
          <p:nvPr/>
        </p:nvPicPr>
        <p:blipFill>
          <a:blip r:embed="rId2" cstate="print"/>
          <a:srcRect/>
          <a:stretch>
            <a:fillRect/>
          </a:stretch>
        </p:blipFill>
        <p:spPr bwMode="auto">
          <a:xfrm>
            <a:off x="3810000" y="152400"/>
            <a:ext cx="4286250" cy="6457951"/>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i="1" dirty="0" smtClean="0"/>
              <a:t>Portrait of Commodus as Hercules</a:t>
            </a:r>
            <a:r>
              <a:rPr lang="en-US" dirty="0" smtClean="0"/>
              <a:t/>
            </a:r>
            <a:br>
              <a:rPr lang="en-US" dirty="0" smtClean="0"/>
            </a:br>
            <a:r>
              <a:rPr lang="en-US" dirty="0" smtClean="0"/>
              <a:t> c. CE 200 </a:t>
            </a:r>
            <a:br>
              <a:rPr lang="en-US" dirty="0" smtClean="0"/>
            </a:br>
            <a:r>
              <a:rPr lang="en-US" dirty="0" smtClean="0"/>
              <a:t>Roman High </a:t>
            </a:r>
            <a:r>
              <a:rPr lang="en-US" smtClean="0"/>
              <a:t>Empire </a:t>
            </a:r>
            <a:endParaRPr lang="en-US"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a:xfrm>
            <a:off x="685800" y="1600200"/>
            <a:ext cx="2779713" cy="4525963"/>
          </a:xfrm>
        </p:spPr>
        <p:txBody>
          <a:bodyPr/>
          <a:lstStyle/>
          <a:p>
            <a:r>
              <a:rPr lang="en-US" dirty="0" smtClean="0"/>
              <a:t>-Son of Marcus Aurelius (He is the emperor on which the movie "Gladiator" was based.)</a:t>
            </a:r>
          </a:p>
          <a:p>
            <a:r>
              <a:rPr lang="en-US" dirty="0" smtClean="0"/>
              <a:t>-Reference to Hercules because of the lion's skin and clubs</a:t>
            </a:r>
          </a:p>
          <a:p>
            <a:r>
              <a:rPr lang="en-US" dirty="0" smtClean="0"/>
              <a:t>-He thought he was Hercules reincarnated and he often was seen in the Coliseum fighting off animals as well as fighting as a gladiator. This was scandalous because gladiators were the lowest class of people.</a:t>
            </a:r>
          </a:p>
          <a:p>
            <a:r>
              <a:rPr lang="en-US" dirty="0" smtClean="0"/>
              <a:t>-His body is strong, but his face shows some weakness.</a:t>
            </a:r>
          </a:p>
          <a:p>
            <a:r>
              <a:rPr lang="en-US" dirty="0" smtClean="0"/>
              <a:t>-Looks suspended in midair</a:t>
            </a:r>
          </a:p>
          <a:p>
            <a:r>
              <a:rPr lang="en-US" dirty="0" smtClean="0"/>
              <a:t>-a nice comparison to both </a:t>
            </a:r>
            <a:r>
              <a:rPr lang="en-US" b="1" dirty="0" smtClean="0"/>
              <a:t>Augustus </a:t>
            </a:r>
            <a:r>
              <a:rPr lang="en-US" b="1" dirty="0" err="1" smtClean="0"/>
              <a:t>Primaporta</a:t>
            </a:r>
            <a:r>
              <a:rPr lang="en-US" b="1" dirty="0" smtClean="0"/>
              <a:t>, and head of a Roman Patrician </a:t>
            </a:r>
            <a:endParaRPr lang="en-US" dirty="0" smtClean="0"/>
          </a:p>
          <a:p>
            <a:endParaRPr lang="en-US" dirty="0"/>
          </a:p>
        </p:txBody>
      </p:sp>
      <p:pic>
        <p:nvPicPr>
          <p:cNvPr id="5" name="Picture 5" descr="3622801356_1f0beb20d4"/>
          <p:cNvPicPr>
            <a:picLocks noChangeAspect="1" noChangeArrowheads="1"/>
          </p:cNvPicPr>
          <p:nvPr/>
        </p:nvPicPr>
        <p:blipFill>
          <a:blip r:embed="rId2" cstate="print"/>
          <a:srcRect/>
          <a:stretch>
            <a:fillRect/>
          </a:stretch>
        </p:blipFill>
        <p:spPr bwMode="auto">
          <a:xfrm>
            <a:off x="3962400" y="457200"/>
            <a:ext cx="4511675" cy="56388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en-US" smtClean="0"/>
          </a:p>
        </p:txBody>
      </p:sp>
      <p:sp>
        <p:nvSpPr>
          <p:cNvPr id="39939" name="Rectangle 3"/>
          <p:cNvSpPr>
            <a:spLocks noGrp="1" noChangeArrowheads="1"/>
          </p:cNvSpPr>
          <p:nvPr>
            <p:ph type="body" idx="1"/>
          </p:nvPr>
        </p:nvSpPr>
        <p:spPr/>
        <p:txBody>
          <a:bodyPr/>
          <a:lstStyle/>
          <a:p>
            <a:pPr eaLnBrk="1" hangingPunct="1"/>
            <a:endParaRPr lang="en-US" smtClean="0"/>
          </a:p>
        </p:txBody>
      </p:sp>
      <p:pic>
        <p:nvPicPr>
          <p:cNvPr id="39940" name="Picture 5" descr="3622801356_1f0beb20d4"/>
          <p:cNvPicPr>
            <a:picLocks noChangeAspect="1" noChangeArrowheads="1"/>
          </p:cNvPicPr>
          <p:nvPr/>
        </p:nvPicPr>
        <p:blipFill>
          <a:blip r:embed="rId2" cstate="print"/>
          <a:srcRect/>
          <a:stretch>
            <a:fillRect/>
          </a:stretch>
        </p:blipFill>
        <p:spPr bwMode="auto">
          <a:xfrm>
            <a:off x="228600" y="457200"/>
            <a:ext cx="4511675" cy="5638800"/>
          </a:xfrm>
          <a:prstGeom prst="rect">
            <a:avLst/>
          </a:prstGeom>
          <a:noFill/>
          <a:ln w="9525">
            <a:noFill/>
            <a:miter lim="800000"/>
            <a:headEnd/>
            <a:tailEnd/>
          </a:ln>
        </p:spPr>
      </p:pic>
      <p:pic>
        <p:nvPicPr>
          <p:cNvPr id="39941" name="Picture 5" descr="File:Statue-Augustus.jpg">
            <a:hlinkClick r:id="rId3"/>
          </p:cNvPr>
          <p:cNvPicPr>
            <a:picLocks noChangeAspect="1" noChangeArrowheads="1"/>
          </p:cNvPicPr>
          <p:nvPr/>
        </p:nvPicPr>
        <p:blipFill>
          <a:blip r:embed="rId4" cstate="print"/>
          <a:srcRect/>
          <a:stretch>
            <a:fillRect/>
          </a:stretch>
        </p:blipFill>
        <p:spPr bwMode="auto">
          <a:xfrm>
            <a:off x="4876800" y="457200"/>
            <a:ext cx="3810000" cy="57150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Ideas </a:t>
            </a:r>
            <a:br>
              <a:rPr lang="en-US" dirty="0" smtClean="0"/>
            </a:br>
            <a:endParaRPr lang="en-US" dirty="0"/>
          </a:p>
        </p:txBody>
      </p:sp>
      <p:sp>
        <p:nvSpPr>
          <p:cNvPr id="3" name="Content Placeholder 2"/>
          <p:cNvSpPr>
            <a:spLocks noGrp="1"/>
          </p:cNvSpPr>
          <p:nvPr>
            <p:ph idx="1"/>
          </p:nvPr>
        </p:nvSpPr>
        <p:spPr/>
        <p:txBody>
          <a:bodyPr/>
          <a:lstStyle/>
          <a:p>
            <a:pPr lvl="0"/>
            <a:r>
              <a:rPr lang="en-US" sz="2400" dirty="0" smtClean="0"/>
              <a:t>Roman art reflects the ambitions of a powerful empire-monumental buildings and sculptures were built to glorify the power of the gods and the state</a:t>
            </a:r>
          </a:p>
          <a:p>
            <a:pPr lvl="0"/>
            <a:r>
              <a:rPr lang="en-US" sz="2400" dirty="0" smtClean="0"/>
              <a:t>Roman architecture is revolutionary in its understanding of the powers of the arch, the vault, and concrete </a:t>
            </a:r>
          </a:p>
          <a:p>
            <a:pPr lvl="0"/>
            <a:r>
              <a:rPr lang="en-US" sz="2400" dirty="0" smtClean="0"/>
              <a:t>A history of Roman painting survives on the walls of Pompeian villas </a:t>
            </a:r>
          </a:p>
          <a:p>
            <a:pPr lvl="0"/>
            <a:r>
              <a:rPr lang="en-US" sz="2400" dirty="0" smtClean="0"/>
              <a:t>Romans show a strong interest in the basic elements of perspective and foreshortening </a:t>
            </a:r>
          </a:p>
          <a:p>
            <a:r>
              <a:rPr lang="en-US" sz="2400" dirty="0" smtClean="0"/>
              <a:t>Roman sculpture is greatly indebted to Greek models</a:t>
            </a:r>
            <a:endParaRPr lang="en-US" sz="2400" dirty="0"/>
          </a:p>
        </p:txBody>
      </p:sp>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 Eberly- I’m so lost…</a:t>
            </a:r>
            <a:endParaRPr lang="en-US" dirty="0"/>
          </a:p>
        </p:txBody>
      </p:sp>
      <p:sp>
        <p:nvSpPr>
          <p:cNvPr id="3" name="Text Placeholder 2"/>
          <p:cNvSpPr>
            <a:spLocks noGrp="1"/>
          </p:cNvSpPr>
          <p:nvPr>
            <p:ph type="body" idx="1"/>
          </p:nvPr>
        </p:nvSpPr>
        <p:spPr/>
        <p:txBody>
          <a:bodyPr/>
          <a:lstStyle/>
          <a:p>
            <a:r>
              <a:rPr lang="en-US" dirty="0" smtClean="0"/>
              <a:t>Stoicism</a:t>
            </a:r>
            <a:endParaRPr lang="en-US" dirty="0"/>
          </a:p>
        </p:txBody>
      </p:sp>
      <p:sp>
        <p:nvSpPr>
          <p:cNvPr id="4" name="Content Placeholder 3"/>
          <p:cNvSpPr>
            <a:spLocks noGrp="1"/>
          </p:cNvSpPr>
          <p:nvPr>
            <p:ph sz="half" idx="2"/>
          </p:nvPr>
        </p:nvSpPr>
        <p:spPr/>
        <p:txBody>
          <a:bodyPr/>
          <a:lstStyle/>
          <a:p>
            <a:r>
              <a:rPr lang="en-US" dirty="0" smtClean="0"/>
              <a:t>Rationality over Feeling</a:t>
            </a:r>
            <a:endParaRPr lang="en-US" dirty="0"/>
          </a:p>
        </p:txBody>
      </p:sp>
      <p:sp>
        <p:nvSpPr>
          <p:cNvPr id="5" name="Text Placeholder 4"/>
          <p:cNvSpPr>
            <a:spLocks noGrp="1"/>
          </p:cNvSpPr>
          <p:nvPr>
            <p:ph type="body" sz="quarter" idx="3"/>
          </p:nvPr>
        </p:nvSpPr>
        <p:spPr/>
        <p:txBody>
          <a:bodyPr/>
          <a:lstStyle/>
          <a:p>
            <a:r>
              <a:rPr lang="en-US" dirty="0" smtClean="0"/>
              <a:t>Epicureanism</a:t>
            </a:r>
            <a:endParaRPr lang="en-US" dirty="0"/>
          </a:p>
        </p:txBody>
      </p:sp>
      <p:sp>
        <p:nvSpPr>
          <p:cNvPr id="6" name="Content Placeholder 5"/>
          <p:cNvSpPr>
            <a:spLocks noGrp="1"/>
          </p:cNvSpPr>
          <p:nvPr>
            <p:ph sz="quarter" idx="4"/>
          </p:nvPr>
        </p:nvSpPr>
        <p:spPr/>
        <p:txBody>
          <a:bodyPr/>
          <a:lstStyle/>
          <a:p>
            <a:r>
              <a:rPr lang="en-US" dirty="0" smtClean="0"/>
              <a:t>Feeling over rationality</a:t>
            </a:r>
            <a:endParaRPr lang="en-US" dirty="0"/>
          </a:p>
        </p:txBody>
      </p:sp>
    </p:spTree>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dirty="0" smtClean="0"/>
              <a:t>Note the practical similarities between stoicism and </a:t>
            </a:r>
            <a:r>
              <a:rPr lang="en-US" dirty="0" err="1" smtClean="0"/>
              <a:t>epicureanism</a:t>
            </a:r>
            <a:r>
              <a:rPr lang="en-US" dirty="0" smtClean="0"/>
              <a:t>, despite their theoretical differences!  Both were popular in the Roman era, stoicism in Rome’s early, more vigorous years and continuing among the rank and file of Roman citizenry, and </a:t>
            </a:r>
            <a:r>
              <a:rPr lang="en-US" dirty="0" err="1" smtClean="0"/>
              <a:t>epicureanism</a:t>
            </a:r>
            <a:r>
              <a:rPr lang="en-US" dirty="0" smtClean="0"/>
              <a:t> (even hedonism) behind closed doors, especially at the highest levels of the empire.</a:t>
            </a:r>
            <a:endParaRPr lang="en-US" dirty="0"/>
          </a:p>
        </p:txBody>
      </p:sp>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Virtues does this guy extol?  Stoicism or Epicureanism?</a:t>
            </a:r>
            <a:endParaRPr lang="en-US" dirty="0"/>
          </a:p>
        </p:txBody>
      </p:sp>
      <p:sp>
        <p:nvSpPr>
          <p:cNvPr id="5" name="Content Placeholder 4"/>
          <p:cNvSpPr>
            <a:spLocks noGrp="1"/>
          </p:cNvSpPr>
          <p:nvPr>
            <p:ph idx="1"/>
          </p:nvPr>
        </p:nvSpPr>
        <p:spPr/>
        <p:txBody>
          <a:bodyPr/>
          <a:lstStyle/>
          <a:p>
            <a:endParaRPr lang="en-US"/>
          </a:p>
        </p:txBody>
      </p:sp>
      <p:sp>
        <p:nvSpPr>
          <p:cNvPr id="6" name="Text Placeholder 5"/>
          <p:cNvSpPr>
            <a:spLocks noGrp="1"/>
          </p:cNvSpPr>
          <p:nvPr>
            <p:ph type="body" sz="half" idx="2"/>
          </p:nvPr>
        </p:nvSpPr>
        <p:spPr>
          <a:xfrm>
            <a:off x="457200" y="1676400"/>
            <a:ext cx="3008313" cy="4449763"/>
          </a:xfrm>
        </p:spPr>
        <p:txBody>
          <a:bodyPr/>
          <a:lstStyle/>
          <a:p>
            <a:r>
              <a:rPr lang="en-US" dirty="0" smtClean="0"/>
              <a:t>How can you tell?</a:t>
            </a:r>
            <a:endParaRPr lang="en-US" dirty="0"/>
          </a:p>
        </p:txBody>
      </p:sp>
      <p:pic>
        <p:nvPicPr>
          <p:cNvPr id="7" name="Picture 5" descr="Head of a Roman Patrician"/>
          <p:cNvPicPr>
            <a:picLocks noChangeAspect="1" noChangeArrowheads="1"/>
          </p:cNvPicPr>
          <p:nvPr/>
        </p:nvPicPr>
        <p:blipFill>
          <a:blip r:embed="rId2" cstate="print"/>
          <a:srcRect l="5848" t="4951" r="9351" b="13861"/>
          <a:stretch>
            <a:fillRect/>
          </a:stretch>
        </p:blipFill>
        <p:spPr bwMode="auto">
          <a:xfrm>
            <a:off x="4191000" y="304800"/>
            <a:ext cx="4419600" cy="62484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sz="half" idx="1"/>
          </p:nvPr>
        </p:nvSpPr>
        <p:spPr>
          <a:xfrm>
            <a:off x="838200" y="1752600"/>
            <a:ext cx="2971800" cy="4114800"/>
          </a:xfrm>
        </p:spPr>
        <p:txBody>
          <a:bodyPr/>
          <a:lstStyle/>
          <a:p>
            <a:r>
              <a:rPr lang="en-US" dirty="0" smtClean="0"/>
              <a:t>What themes does this guy represent?</a:t>
            </a:r>
            <a:endParaRPr lang="en-US" dirty="0"/>
          </a:p>
        </p:txBody>
      </p:sp>
      <p:sp>
        <p:nvSpPr>
          <p:cNvPr id="6" name="Content Placeholder 5"/>
          <p:cNvSpPr>
            <a:spLocks noGrp="1"/>
          </p:cNvSpPr>
          <p:nvPr>
            <p:ph sz="half" idx="2"/>
          </p:nvPr>
        </p:nvSpPr>
        <p:spPr/>
        <p:txBody>
          <a:bodyPr/>
          <a:lstStyle/>
          <a:p>
            <a:endParaRPr lang="en-US"/>
          </a:p>
        </p:txBody>
      </p:sp>
      <p:pic>
        <p:nvPicPr>
          <p:cNvPr id="2051" name="Picture 6" descr="http://classicalstudies.pbworks.com/f/1252976217/roman-patrician-with-busts-of-his-ancestors.jpg"/>
          <p:cNvPicPr>
            <a:picLocks noChangeAspect="1" noChangeArrowheads="1"/>
          </p:cNvPicPr>
          <p:nvPr/>
        </p:nvPicPr>
        <p:blipFill>
          <a:blip r:embed="rId2" cstate="print"/>
          <a:srcRect l="7353" t="4418" r="7353" b="3912"/>
          <a:stretch>
            <a:fillRect/>
          </a:stretch>
        </p:blipFill>
        <p:spPr bwMode="auto">
          <a:xfrm>
            <a:off x="4191000" y="304800"/>
            <a:ext cx="4419600" cy="6324600"/>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marble">
  <a:themeElements>
    <a:clrScheme name="Professional 1">
      <a:dk1>
        <a:srgbClr val="000000"/>
      </a:dk1>
      <a:lt1>
        <a:srgbClr val="FFFFFF"/>
      </a:lt1>
      <a:dk2>
        <a:srgbClr val="000000"/>
      </a:dk2>
      <a:lt2>
        <a:srgbClr val="B2B2B2"/>
      </a:lt2>
      <a:accent1>
        <a:srgbClr val="6600FF"/>
      </a:accent1>
      <a:accent2>
        <a:srgbClr val="CC00FF"/>
      </a:accent2>
      <a:accent3>
        <a:srgbClr val="FFFFFF"/>
      </a:accent3>
      <a:accent4>
        <a:srgbClr val="000000"/>
      </a:accent4>
      <a:accent5>
        <a:srgbClr val="B8AAFF"/>
      </a:accent5>
      <a:accent6>
        <a:srgbClr val="B900E7"/>
      </a:accent6>
      <a:hlink>
        <a:srgbClr val="00CC99"/>
      </a:hlink>
      <a:folHlink>
        <a:srgbClr val="0099CC"/>
      </a:folHlink>
    </a:clrScheme>
    <a:fontScheme name="Professi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rofessional 1">
        <a:dk1>
          <a:srgbClr val="000000"/>
        </a:dk1>
        <a:lt1>
          <a:srgbClr val="FFFFFF"/>
        </a:lt1>
        <a:dk2>
          <a:srgbClr val="000000"/>
        </a:dk2>
        <a:lt2>
          <a:srgbClr val="B2B2B2"/>
        </a:lt2>
        <a:accent1>
          <a:srgbClr val="6600FF"/>
        </a:accent1>
        <a:accent2>
          <a:srgbClr val="CC00FF"/>
        </a:accent2>
        <a:accent3>
          <a:srgbClr val="FFFFFF"/>
        </a:accent3>
        <a:accent4>
          <a:srgbClr val="000000"/>
        </a:accent4>
        <a:accent5>
          <a:srgbClr val="B8AAFF"/>
        </a:accent5>
        <a:accent6>
          <a:srgbClr val="B900E7"/>
        </a:accent6>
        <a:hlink>
          <a:srgbClr val="00CC99"/>
        </a:hlink>
        <a:folHlink>
          <a:srgbClr val="0099CC"/>
        </a:folHlink>
      </a:clrScheme>
      <a:clrMap bg1="lt1" tx1="dk1" bg2="lt2" tx2="dk2" accent1="accent1" accent2="accent2" accent3="accent3" accent4="accent4" accent5="accent5" accent6="accent6" hlink="hlink" folHlink="folHlink"/>
    </a:extraClrScheme>
    <a:extraClrScheme>
      <a:clrScheme name="Professional 2">
        <a:dk1>
          <a:srgbClr val="000000"/>
        </a:dk1>
        <a:lt1>
          <a:srgbClr val="FFFFFF"/>
        </a:lt1>
        <a:dk2>
          <a:srgbClr val="000000"/>
        </a:dk2>
        <a:lt2>
          <a:srgbClr val="B2B2B2"/>
        </a:lt2>
        <a:accent1>
          <a:srgbClr val="99CCFF"/>
        </a:accent1>
        <a:accent2>
          <a:srgbClr val="CCCCFF"/>
        </a:accent2>
        <a:accent3>
          <a:srgbClr val="FFFFFF"/>
        </a:accent3>
        <a:accent4>
          <a:srgbClr val="000000"/>
        </a:accent4>
        <a:accent5>
          <a:srgbClr val="CAE2FF"/>
        </a:accent5>
        <a:accent6>
          <a:srgbClr val="B9B9E7"/>
        </a:accent6>
        <a:hlink>
          <a:srgbClr val="FF99CC"/>
        </a:hlink>
        <a:folHlink>
          <a:srgbClr val="CBCBCB"/>
        </a:folHlink>
      </a:clrScheme>
      <a:clrMap bg1="lt1" tx1="dk1" bg2="lt2" tx2="dk2" accent1="accent1" accent2="accent2" accent3="accent3" accent4="accent4" accent5="accent5" accent6="accent6" hlink="hlink" folHlink="folHlink"/>
    </a:extraClrScheme>
    <a:extraClrScheme>
      <a:clrScheme name="Professional 3">
        <a:dk1>
          <a:srgbClr val="000000"/>
        </a:dk1>
        <a:lt1>
          <a:srgbClr val="FFFFFF"/>
        </a:lt1>
        <a:dk2>
          <a:srgbClr val="000000"/>
        </a:dk2>
        <a:lt2>
          <a:srgbClr val="B2B2B2"/>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
      <a:clrScheme name="Professional 4">
        <a:dk1>
          <a:srgbClr val="000000"/>
        </a:dk1>
        <a:lt1>
          <a:srgbClr val="FFFFFF"/>
        </a:lt1>
        <a:dk2>
          <a:srgbClr val="000000"/>
        </a:dk2>
        <a:lt2>
          <a:srgbClr val="B2B2B2"/>
        </a:lt2>
        <a:accent1>
          <a:srgbClr val="FF0033"/>
        </a:accent1>
        <a:accent2>
          <a:srgbClr val="CC6600"/>
        </a:accent2>
        <a:accent3>
          <a:srgbClr val="FFFFFF"/>
        </a:accent3>
        <a:accent4>
          <a:srgbClr val="000000"/>
        </a:accent4>
        <a:accent5>
          <a:srgbClr val="FFAAAD"/>
        </a:accent5>
        <a:accent6>
          <a:srgbClr val="B95C00"/>
        </a:accent6>
        <a:hlink>
          <a:srgbClr val="999933"/>
        </a:hlink>
        <a:folHlink>
          <a:srgbClr val="A50021"/>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marble</Template>
  <TotalTime>229</TotalTime>
  <Words>2532</Words>
  <Application>Microsoft Office PowerPoint</Application>
  <PresentationFormat>On-screen Show (4:3)</PresentationFormat>
  <Paragraphs>227</Paragraphs>
  <Slides>58</Slides>
  <Notes>0</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marble</vt:lpstr>
      <vt:lpstr>Roman Empire</vt:lpstr>
      <vt:lpstr>Key dates </vt:lpstr>
      <vt:lpstr>Themes</vt:lpstr>
      <vt:lpstr>Stoicism vs. Epicureanism</vt:lpstr>
      <vt:lpstr>Wait what?</vt:lpstr>
      <vt:lpstr>Mr. Eberly- I’m so lost…</vt:lpstr>
      <vt:lpstr>Slide 7</vt:lpstr>
      <vt:lpstr>What Virtues does this guy extol?  Stoicism or Epicureanism?</vt:lpstr>
      <vt:lpstr>Slide 9</vt:lpstr>
      <vt:lpstr>How does this temple demonstrate its derivative origins?</vt:lpstr>
      <vt:lpstr>Typical Roman house How does it incorporate the display of power?</vt:lpstr>
      <vt:lpstr>Roman Frescos/ Murals- how do they begin to incorporate Epicureanism and conspicuous consumption?</vt:lpstr>
      <vt:lpstr>1st style of Roman wall painting Roman 1st Century CE</vt:lpstr>
      <vt:lpstr>Trompe l'oeil</vt:lpstr>
      <vt:lpstr>Slide 15</vt:lpstr>
      <vt:lpstr>2nd Style</vt:lpstr>
      <vt:lpstr>Slide 17</vt:lpstr>
      <vt:lpstr>Slide 18</vt:lpstr>
      <vt:lpstr>3rd Style</vt:lpstr>
      <vt:lpstr>Slide 20</vt:lpstr>
      <vt:lpstr>Slide 21</vt:lpstr>
      <vt:lpstr>4th Style</vt:lpstr>
      <vt:lpstr>Domus Aurea of Nero Roman 75 BCE 4th Style</vt:lpstr>
      <vt:lpstr>OK guess the style</vt:lpstr>
      <vt:lpstr>Slide 25</vt:lpstr>
      <vt:lpstr>Slide 26</vt:lpstr>
      <vt:lpstr>Can you identify the first 3 styles in this 4th  style wall?</vt:lpstr>
      <vt:lpstr>Still life w/ Peaches Roman early empire 50 BCE</vt:lpstr>
      <vt:lpstr>Art of the Empire</vt:lpstr>
      <vt:lpstr>Augustus of Primaporta  Roman early Empire c. 20 BCE Key Piece</vt:lpstr>
      <vt:lpstr>Slide 31</vt:lpstr>
      <vt:lpstr>Slide 32</vt:lpstr>
      <vt:lpstr>Ara Pacis or Altar of Peace Roman Early Empire 20 BCE</vt:lpstr>
      <vt:lpstr>In the summer of 13 BCE Augustus Caesar returned to Rome after an absence of three years in the western provinces.  Soon after, his chief of staff Marcus Vipsanius Agrippa returned to Rome, having completed successful military campaigns in the eastern Empire.</vt:lpstr>
      <vt:lpstr>The plan of the altar is known and the sculptures on it have been successfully remounted so that its program can be determined.</vt:lpstr>
      <vt:lpstr>Procession  from the Ara Pacis Augustae Roman early Empire 20 BCE</vt:lpstr>
      <vt:lpstr>The identity of the members of the Imperial family have been fairly well worked out</vt:lpstr>
      <vt:lpstr>How do these compare?</vt:lpstr>
      <vt:lpstr> Tellus relief from the Ara Pacis   Roman Early Empire 13-9 BCE </vt:lpstr>
      <vt:lpstr>Slide 40</vt:lpstr>
      <vt:lpstr>Pont-du-Gard Roman early Empire 20 BCE</vt:lpstr>
      <vt:lpstr>Arch of Titus Roman Early Empire 100 CE</vt:lpstr>
      <vt:lpstr>Spoils of Jerusalem relief from the Arch of Titus Roman Early Empire 100 CE</vt:lpstr>
      <vt:lpstr>Young Flavian Woman Roman Early Empire 100 CE</vt:lpstr>
      <vt:lpstr>Slide 45</vt:lpstr>
      <vt:lpstr>Slide 46</vt:lpstr>
      <vt:lpstr>Coliseum or the Flavian Amphitheater Roman early empire 100 CE Key Piece</vt:lpstr>
      <vt:lpstr>Slide 48</vt:lpstr>
      <vt:lpstr>Slide 49</vt:lpstr>
      <vt:lpstr>Pantheon Roman High Empire 125 CE Key piece</vt:lpstr>
      <vt:lpstr>Slide 51</vt:lpstr>
      <vt:lpstr>Slide 52</vt:lpstr>
      <vt:lpstr>Slide 53</vt:lpstr>
      <vt:lpstr>Equestrian Marcus Aurelius Roman High Empire 200 CE Key Piece</vt:lpstr>
      <vt:lpstr>Slide 55</vt:lpstr>
      <vt:lpstr> Portrait of Commodus as Hercules  c. CE 200  Roman High Empire </vt:lpstr>
      <vt:lpstr>Slide 57</vt:lpstr>
      <vt:lpstr>Key Ideas  </vt:lpstr>
    </vt:vector>
  </TitlesOfParts>
  <Company>Granite Schools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 Empire</dc:title>
  <dc:creator>reberly</dc:creator>
  <cp:lastModifiedBy>reberly</cp:lastModifiedBy>
  <cp:revision>37</cp:revision>
  <dcterms:created xsi:type="dcterms:W3CDTF">2012-10-02T13:49:21Z</dcterms:created>
  <dcterms:modified xsi:type="dcterms:W3CDTF">2012-10-03T14:21:56Z</dcterms:modified>
</cp:coreProperties>
</file>